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43891200" cy="32918400"/>
  <p:notesSz cx="9220200" cy="6934200"/>
  <p:defaultTextStyle>
    <a:defPPr>
      <a:defRPr lang="en-US"/>
    </a:defPPr>
    <a:lvl1pPr marL="0" algn="l" defTabSz="4411795" rtl="0" eaLnBrk="1" latinLnBrk="0" hangingPunct="1">
      <a:defRPr sz="8661" kern="1200">
        <a:solidFill>
          <a:schemeClr val="tx1"/>
        </a:solidFill>
        <a:latin typeface="+mn-lt"/>
        <a:ea typeface="+mn-ea"/>
        <a:cs typeface="+mn-cs"/>
      </a:defRPr>
    </a:lvl1pPr>
    <a:lvl2pPr marL="2205897" algn="l" defTabSz="4411795" rtl="0" eaLnBrk="1" latinLnBrk="0" hangingPunct="1">
      <a:defRPr sz="8661" kern="1200">
        <a:solidFill>
          <a:schemeClr val="tx1"/>
        </a:solidFill>
        <a:latin typeface="+mn-lt"/>
        <a:ea typeface="+mn-ea"/>
        <a:cs typeface="+mn-cs"/>
      </a:defRPr>
    </a:lvl2pPr>
    <a:lvl3pPr marL="4411795" algn="l" defTabSz="4411795" rtl="0" eaLnBrk="1" latinLnBrk="0" hangingPunct="1">
      <a:defRPr sz="8661" kern="1200">
        <a:solidFill>
          <a:schemeClr val="tx1"/>
        </a:solidFill>
        <a:latin typeface="+mn-lt"/>
        <a:ea typeface="+mn-ea"/>
        <a:cs typeface="+mn-cs"/>
      </a:defRPr>
    </a:lvl3pPr>
    <a:lvl4pPr marL="6617694" algn="l" defTabSz="4411795" rtl="0" eaLnBrk="1" latinLnBrk="0" hangingPunct="1">
      <a:defRPr sz="8661" kern="1200">
        <a:solidFill>
          <a:schemeClr val="tx1"/>
        </a:solidFill>
        <a:latin typeface="+mn-lt"/>
        <a:ea typeface="+mn-ea"/>
        <a:cs typeface="+mn-cs"/>
      </a:defRPr>
    </a:lvl4pPr>
    <a:lvl5pPr marL="8823592" algn="l" defTabSz="4411795" rtl="0" eaLnBrk="1" latinLnBrk="0" hangingPunct="1">
      <a:defRPr sz="8661" kern="1200">
        <a:solidFill>
          <a:schemeClr val="tx1"/>
        </a:solidFill>
        <a:latin typeface="+mn-lt"/>
        <a:ea typeface="+mn-ea"/>
        <a:cs typeface="+mn-cs"/>
      </a:defRPr>
    </a:lvl5pPr>
    <a:lvl6pPr marL="11029483" algn="l" defTabSz="4411795" rtl="0" eaLnBrk="1" latinLnBrk="0" hangingPunct="1">
      <a:defRPr sz="8661" kern="1200">
        <a:solidFill>
          <a:schemeClr val="tx1"/>
        </a:solidFill>
        <a:latin typeface="+mn-lt"/>
        <a:ea typeface="+mn-ea"/>
        <a:cs typeface="+mn-cs"/>
      </a:defRPr>
    </a:lvl6pPr>
    <a:lvl7pPr marL="13235382" algn="l" defTabSz="4411795" rtl="0" eaLnBrk="1" latinLnBrk="0" hangingPunct="1">
      <a:defRPr sz="8661" kern="1200">
        <a:solidFill>
          <a:schemeClr val="tx1"/>
        </a:solidFill>
        <a:latin typeface="+mn-lt"/>
        <a:ea typeface="+mn-ea"/>
        <a:cs typeface="+mn-cs"/>
      </a:defRPr>
    </a:lvl7pPr>
    <a:lvl8pPr marL="15441279" algn="l" defTabSz="4411795" rtl="0" eaLnBrk="1" latinLnBrk="0" hangingPunct="1">
      <a:defRPr sz="8661" kern="1200">
        <a:solidFill>
          <a:schemeClr val="tx1"/>
        </a:solidFill>
        <a:latin typeface="+mn-lt"/>
        <a:ea typeface="+mn-ea"/>
        <a:cs typeface="+mn-cs"/>
      </a:defRPr>
    </a:lvl8pPr>
    <a:lvl9pPr marL="17647178" algn="l" defTabSz="4411795" rtl="0" eaLnBrk="1" latinLnBrk="0" hangingPunct="1">
      <a:defRPr sz="866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994" userDrawn="1">
          <p15:clr>
            <a:srgbClr val="A4A3A4"/>
          </p15:clr>
        </p15:guide>
        <p15:guide id="2" pos="21651" userDrawn="1">
          <p15:clr>
            <a:srgbClr val="A4A3A4"/>
          </p15:clr>
        </p15:guide>
        <p15:guide id="3" orient="horz" pos="14175" userDrawn="1">
          <p15:clr>
            <a:srgbClr val="A4A3A4"/>
          </p15:clr>
        </p15:guide>
        <p15:guide id="4" pos="18895" userDrawn="1">
          <p15:clr>
            <a:srgbClr val="A4A3A4"/>
          </p15:clr>
        </p15:guide>
        <p15:guide id="5" orient="horz" pos="9505" userDrawn="1">
          <p15:clr>
            <a:srgbClr val="A4A3A4"/>
          </p15:clr>
        </p15:guide>
        <p15:guide id="6" orient="horz" pos="10369" userDrawn="1">
          <p15:clr>
            <a:srgbClr val="A4A3A4"/>
          </p15:clr>
        </p15:guide>
        <p15:guide id="7" pos="15840" userDrawn="1">
          <p15:clr>
            <a:srgbClr val="A4A3A4"/>
          </p15:clr>
        </p15:guide>
        <p15:guide id="8"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957"/>
    <a:srgbClr val="A5ACB0"/>
    <a:srgbClr val="CDB87D"/>
    <a:srgbClr val="FFCC00"/>
    <a:srgbClr val="CCCC00"/>
    <a:srgbClr val="8DB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0" autoAdjust="0"/>
    <p:restoredTop sz="95262" autoAdjust="0"/>
  </p:normalViewPr>
  <p:slideViewPr>
    <p:cSldViewPr>
      <p:cViewPr varScale="1">
        <p:scale>
          <a:sx n="10" d="100"/>
          <a:sy n="10" d="100"/>
        </p:scale>
        <p:origin x="168" y="392"/>
      </p:cViewPr>
      <p:guideLst>
        <p:guide orient="horz" pos="12994"/>
        <p:guide pos="21651"/>
        <p:guide orient="horz" pos="14175"/>
        <p:guide pos="18895"/>
        <p:guide orient="horz" pos="9505"/>
        <p:guide orient="horz" pos="10369"/>
        <p:guide pos="15840"/>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77C22B-1006-4440-B26D-F454930762E1}" type="doc">
      <dgm:prSet loTypeId="urn:microsoft.com/office/officeart/2005/8/layout/process2" loCatId="process" qsTypeId="urn:microsoft.com/office/officeart/2005/8/quickstyle/simple1" qsCatId="simple" csTypeId="urn:microsoft.com/office/officeart/2005/8/colors/accent1_2" csCatId="accent1" phldr="1"/>
      <dgm:spPr/>
    </dgm:pt>
    <dgm:pt modelId="{7132DDF8-BDA5-449A-8483-4F6CA784F29F}">
      <dgm:prSet phldrT="[Text]" custT="1"/>
      <dgm:spPr>
        <a:solidFill>
          <a:srgbClr val="002060"/>
        </a:solidFill>
        <a:ln>
          <a:noFill/>
        </a:ln>
      </dgm:spPr>
      <dgm:t>
        <a:bodyPr/>
        <a:lstStyle/>
        <a:p>
          <a:pPr>
            <a:buFont typeface="+mj-lt"/>
            <a:buAutoNum type="arabicParenR"/>
          </a:pPr>
          <a:r>
            <a:rPr lang="en-US" sz="2400" dirty="0">
              <a:latin typeface="Book Antiqua" panose="02040602050305030304" pitchFamily="18" charset="0"/>
            </a:rPr>
            <a:t>Preliminary study </a:t>
          </a:r>
        </a:p>
      </dgm:t>
    </dgm:pt>
    <dgm:pt modelId="{BA3F0CB6-83D0-4477-9C15-5E0D1FD3B3DB}" type="parTrans" cxnId="{272845A6-3710-4C33-8F6E-FEE469872F1D}">
      <dgm:prSet/>
      <dgm:spPr/>
      <dgm:t>
        <a:bodyPr/>
        <a:lstStyle/>
        <a:p>
          <a:endParaRPr lang="en-US" sz="1800">
            <a:latin typeface="Book Antiqua" panose="02040602050305030304" pitchFamily="18" charset="0"/>
          </a:endParaRPr>
        </a:p>
      </dgm:t>
    </dgm:pt>
    <dgm:pt modelId="{6ECC132B-78FB-4715-B671-50607834BD5A}" type="sibTrans" cxnId="{272845A6-3710-4C33-8F6E-FEE469872F1D}">
      <dgm:prSet custT="1"/>
      <dgm:spPr>
        <a:solidFill>
          <a:srgbClr val="002060"/>
        </a:solidFill>
        <a:ln>
          <a:noFill/>
        </a:ln>
      </dgm:spPr>
      <dgm:t>
        <a:bodyPr/>
        <a:lstStyle/>
        <a:p>
          <a:endParaRPr lang="en-US" sz="1800">
            <a:latin typeface="Book Antiqua" panose="02040602050305030304" pitchFamily="18" charset="0"/>
          </a:endParaRPr>
        </a:p>
      </dgm:t>
    </dgm:pt>
    <dgm:pt modelId="{431DFA19-7178-40B8-9998-8F2E9AC5F9AB}">
      <dgm:prSet phldrT="[Text]" custT="1"/>
      <dgm:spPr>
        <a:solidFill>
          <a:srgbClr val="002060"/>
        </a:solidFill>
        <a:ln>
          <a:noFill/>
        </a:ln>
      </dgm:spPr>
      <dgm:t>
        <a:bodyPr/>
        <a:lstStyle/>
        <a:p>
          <a:pPr>
            <a:buFont typeface="+mj-lt"/>
            <a:buAutoNum type="arabicParenR"/>
          </a:pPr>
          <a:r>
            <a:rPr lang="en-US" sz="2400" dirty="0">
              <a:latin typeface="Book Antiqua" panose="02040602050305030304" pitchFamily="18" charset="0"/>
            </a:rPr>
            <a:t>Experimentation with multiple subjects to determine statistical significance</a:t>
          </a:r>
        </a:p>
      </dgm:t>
    </dgm:pt>
    <dgm:pt modelId="{5E93F0CE-B73E-4EE4-8882-82C99CCCABAF}" type="parTrans" cxnId="{B0BA9D1F-E624-40E3-80DA-830D7A6F5283}">
      <dgm:prSet/>
      <dgm:spPr/>
      <dgm:t>
        <a:bodyPr/>
        <a:lstStyle/>
        <a:p>
          <a:endParaRPr lang="en-US" sz="1800">
            <a:latin typeface="Book Antiqua" panose="02040602050305030304" pitchFamily="18" charset="0"/>
          </a:endParaRPr>
        </a:p>
      </dgm:t>
    </dgm:pt>
    <dgm:pt modelId="{9B146458-2815-4949-9841-EB8C8F4020A2}" type="sibTrans" cxnId="{B0BA9D1F-E624-40E3-80DA-830D7A6F5283}">
      <dgm:prSet custT="1"/>
      <dgm:spPr>
        <a:solidFill>
          <a:srgbClr val="002060"/>
        </a:solidFill>
        <a:ln>
          <a:noFill/>
        </a:ln>
      </dgm:spPr>
      <dgm:t>
        <a:bodyPr/>
        <a:lstStyle/>
        <a:p>
          <a:endParaRPr lang="en-US" sz="1800">
            <a:latin typeface="Book Antiqua" panose="02040602050305030304" pitchFamily="18" charset="0"/>
          </a:endParaRPr>
        </a:p>
      </dgm:t>
    </dgm:pt>
    <dgm:pt modelId="{7210BBE5-01B2-47B4-ACC9-697492F04B9D}">
      <dgm:prSet phldrT="[Text]" custT="1"/>
      <dgm:spPr>
        <a:solidFill>
          <a:srgbClr val="002060"/>
        </a:solidFill>
        <a:ln>
          <a:noFill/>
        </a:ln>
      </dgm:spPr>
      <dgm:t>
        <a:bodyPr/>
        <a:lstStyle/>
        <a:p>
          <a:pPr>
            <a:buFont typeface="+mj-lt"/>
            <a:buAutoNum type="arabicParenR"/>
          </a:pPr>
          <a:r>
            <a:rPr lang="en-US" sz="2400" dirty="0">
              <a:latin typeface="Book Antiqua" panose="02040602050305030304" pitchFamily="18" charset="0"/>
            </a:rPr>
            <a:t>Analysis of camera-3D coordinate relationship to obtain real time coordinates with FingerSight</a:t>
          </a:r>
        </a:p>
      </dgm:t>
    </dgm:pt>
    <dgm:pt modelId="{9DA6FBAB-1A5C-40F2-83E7-270F045D54F0}" type="parTrans" cxnId="{A6640268-EBD8-4897-B6E3-4E634902FAC2}">
      <dgm:prSet/>
      <dgm:spPr/>
      <dgm:t>
        <a:bodyPr/>
        <a:lstStyle/>
        <a:p>
          <a:endParaRPr lang="en-US" sz="1800">
            <a:latin typeface="Book Antiqua" panose="02040602050305030304" pitchFamily="18" charset="0"/>
          </a:endParaRPr>
        </a:p>
      </dgm:t>
    </dgm:pt>
    <dgm:pt modelId="{38F28CF3-F575-4DB5-99C6-0BC5E29EA68B}" type="sibTrans" cxnId="{A6640268-EBD8-4897-B6E3-4E634902FAC2}">
      <dgm:prSet custT="1"/>
      <dgm:spPr>
        <a:solidFill>
          <a:srgbClr val="002060"/>
        </a:solidFill>
        <a:ln>
          <a:noFill/>
        </a:ln>
      </dgm:spPr>
      <dgm:t>
        <a:bodyPr/>
        <a:lstStyle/>
        <a:p>
          <a:endParaRPr lang="en-US" sz="1800">
            <a:latin typeface="Book Antiqua" panose="02040602050305030304" pitchFamily="18" charset="0"/>
          </a:endParaRPr>
        </a:p>
      </dgm:t>
    </dgm:pt>
    <dgm:pt modelId="{80A12A6A-8289-4002-8B18-A286B6DD4874}">
      <dgm:prSet custT="1"/>
      <dgm:spPr>
        <a:solidFill>
          <a:srgbClr val="002060"/>
        </a:solidFill>
        <a:ln>
          <a:noFill/>
        </a:ln>
      </dgm:spPr>
      <dgm:t>
        <a:bodyPr/>
        <a:lstStyle/>
        <a:p>
          <a:pPr>
            <a:buFont typeface="+mj-lt"/>
            <a:buAutoNum type="arabicParenR"/>
          </a:pPr>
          <a:r>
            <a:rPr lang="en-US" sz="2400" dirty="0">
              <a:latin typeface="Book Antiqua" panose="02040602050305030304" pitchFamily="18" charset="0"/>
            </a:rPr>
            <a:t>Re-evaluation and modification of prototype</a:t>
          </a:r>
        </a:p>
      </dgm:t>
    </dgm:pt>
    <dgm:pt modelId="{A42E7291-DCFB-4EFB-BFA7-FCA6E56E8A0E}" type="parTrans" cxnId="{110326EC-4DB2-4868-976D-0DB1EA51417F}">
      <dgm:prSet/>
      <dgm:spPr/>
      <dgm:t>
        <a:bodyPr/>
        <a:lstStyle/>
        <a:p>
          <a:endParaRPr lang="en-US" sz="1800">
            <a:latin typeface="Book Antiqua" panose="02040602050305030304" pitchFamily="18" charset="0"/>
          </a:endParaRPr>
        </a:p>
      </dgm:t>
    </dgm:pt>
    <dgm:pt modelId="{C0DBC93D-9653-4D89-9D2E-A9E9AC04F715}" type="sibTrans" cxnId="{110326EC-4DB2-4868-976D-0DB1EA51417F}">
      <dgm:prSet/>
      <dgm:spPr/>
      <dgm:t>
        <a:bodyPr/>
        <a:lstStyle/>
        <a:p>
          <a:endParaRPr lang="en-US" sz="1800">
            <a:latin typeface="Book Antiqua" panose="02040602050305030304" pitchFamily="18" charset="0"/>
          </a:endParaRPr>
        </a:p>
      </dgm:t>
    </dgm:pt>
    <dgm:pt modelId="{9F33034E-EF1C-4424-AB15-0F08DE6E25BC}">
      <dgm:prSet phldrT="[Text]" custT="1"/>
      <dgm:spPr>
        <a:solidFill>
          <a:srgbClr val="002060"/>
        </a:solidFill>
        <a:ln>
          <a:noFill/>
        </a:ln>
      </dgm:spPr>
      <dgm:t>
        <a:bodyPr/>
        <a:lstStyle/>
        <a:p>
          <a:pPr>
            <a:buFont typeface="+mj-lt"/>
            <a:buAutoNum type="arabicParenR"/>
          </a:pPr>
          <a:r>
            <a:rPr lang="en-US" sz="2400" dirty="0">
              <a:latin typeface="Book Antiqua" panose="02040602050305030304" pitchFamily="18" charset="0"/>
            </a:rPr>
            <a:t>Attainment of focus group data to analyze specific application of FingerSight</a:t>
          </a:r>
        </a:p>
      </dgm:t>
    </dgm:pt>
    <dgm:pt modelId="{BA4A7E85-4CC1-4490-A62C-2C831DEF6F70}" type="parTrans" cxnId="{06415235-F4A7-48CA-AE83-A44649BEEB27}">
      <dgm:prSet/>
      <dgm:spPr/>
      <dgm:t>
        <a:bodyPr/>
        <a:lstStyle/>
        <a:p>
          <a:endParaRPr lang="en-US"/>
        </a:p>
      </dgm:t>
    </dgm:pt>
    <dgm:pt modelId="{1818903C-1B90-4974-8BF7-AEA696613DF9}" type="sibTrans" cxnId="{06415235-F4A7-48CA-AE83-A44649BEEB27}">
      <dgm:prSet/>
      <dgm:spPr>
        <a:solidFill>
          <a:srgbClr val="1C2957"/>
        </a:solidFill>
      </dgm:spPr>
      <dgm:t>
        <a:bodyPr/>
        <a:lstStyle/>
        <a:p>
          <a:endParaRPr lang="en-US"/>
        </a:p>
      </dgm:t>
    </dgm:pt>
    <dgm:pt modelId="{0183AD97-5EA8-4ED8-A182-5C6ACDA4EE9C}" type="pres">
      <dgm:prSet presAssocID="{3377C22B-1006-4440-B26D-F454930762E1}" presName="linearFlow" presStyleCnt="0">
        <dgm:presLayoutVars>
          <dgm:resizeHandles val="exact"/>
        </dgm:presLayoutVars>
      </dgm:prSet>
      <dgm:spPr/>
    </dgm:pt>
    <dgm:pt modelId="{D30E30D6-6CBC-454E-A4A9-53C215C96FEB}" type="pres">
      <dgm:prSet presAssocID="{7132DDF8-BDA5-449A-8483-4F6CA784F29F}" presName="node" presStyleLbl="node1" presStyleIdx="0" presStyleCnt="5" custScaleX="128222" custScaleY="96124">
        <dgm:presLayoutVars>
          <dgm:bulletEnabled val="1"/>
        </dgm:presLayoutVars>
      </dgm:prSet>
      <dgm:spPr/>
    </dgm:pt>
    <dgm:pt modelId="{52C25FAE-1695-4934-AA5E-8CD4EF33E4BE}" type="pres">
      <dgm:prSet presAssocID="{6ECC132B-78FB-4715-B671-50607834BD5A}" presName="sibTrans" presStyleLbl="sibTrans2D1" presStyleIdx="0" presStyleCnt="4"/>
      <dgm:spPr/>
    </dgm:pt>
    <dgm:pt modelId="{CCE364DD-BB12-475B-BF9E-C585EE20ED55}" type="pres">
      <dgm:prSet presAssocID="{6ECC132B-78FB-4715-B671-50607834BD5A}" presName="connectorText" presStyleLbl="sibTrans2D1" presStyleIdx="0" presStyleCnt="4"/>
      <dgm:spPr/>
    </dgm:pt>
    <dgm:pt modelId="{137E2781-A8AB-4C5C-8B19-20E6C32F535B}" type="pres">
      <dgm:prSet presAssocID="{431DFA19-7178-40B8-9998-8F2E9AC5F9AB}" presName="node" presStyleLbl="node1" presStyleIdx="1" presStyleCnt="5" custScaleX="168616" custScaleY="138378">
        <dgm:presLayoutVars>
          <dgm:bulletEnabled val="1"/>
        </dgm:presLayoutVars>
      </dgm:prSet>
      <dgm:spPr/>
    </dgm:pt>
    <dgm:pt modelId="{1FEA4882-591B-4E52-AF97-C6A05F92140B}" type="pres">
      <dgm:prSet presAssocID="{9B146458-2815-4949-9841-EB8C8F4020A2}" presName="sibTrans" presStyleLbl="sibTrans2D1" presStyleIdx="1" presStyleCnt="4"/>
      <dgm:spPr/>
    </dgm:pt>
    <dgm:pt modelId="{569FECAF-FE0E-4B01-87F9-085987611F82}" type="pres">
      <dgm:prSet presAssocID="{9B146458-2815-4949-9841-EB8C8F4020A2}" presName="connectorText" presStyleLbl="sibTrans2D1" presStyleIdx="1" presStyleCnt="4"/>
      <dgm:spPr/>
    </dgm:pt>
    <dgm:pt modelId="{BE65AF45-604A-45E1-8201-8D67249202F3}" type="pres">
      <dgm:prSet presAssocID="{7210BBE5-01B2-47B4-ACC9-697492F04B9D}" presName="node" presStyleLbl="node1" presStyleIdx="2" presStyleCnt="5" custScaleX="232148" custScaleY="133404">
        <dgm:presLayoutVars>
          <dgm:bulletEnabled val="1"/>
        </dgm:presLayoutVars>
      </dgm:prSet>
      <dgm:spPr/>
    </dgm:pt>
    <dgm:pt modelId="{60B3D851-6644-4853-A287-072DE9DD9213}" type="pres">
      <dgm:prSet presAssocID="{38F28CF3-F575-4DB5-99C6-0BC5E29EA68B}" presName="sibTrans" presStyleLbl="sibTrans2D1" presStyleIdx="2" presStyleCnt="4" custLinFactNeighborY="0"/>
      <dgm:spPr/>
    </dgm:pt>
    <dgm:pt modelId="{5C4D85AE-FF11-46BE-A7DE-C2E40D69034A}" type="pres">
      <dgm:prSet presAssocID="{38F28CF3-F575-4DB5-99C6-0BC5E29EA68B}" presName="connectorText" presStyleLbl="sibTrans2D1" presStyleIdx="2" presStyleCnt="4"/>
      <dgm:spPr/>
    </dgm:pt>
    <dgm:pt modelId="{DC64588A-3279-4841-A763-E9AE97A9873A}" type="pres">
      <dgm:prSet presAssocID="{9F33034E-EF1C-4424-AB15-0F08DE6E25BC}" presName="node" presStyleLbl="node1" presStyleIdx="3" presStyleCnt="5" custScaleX="263054" custScaleY="88332">
        <dgm:presLayoutVars>
          <dgm:bulletEnabled val="1"/>
        </dgm:presLayoutVars>
      </dgm:prSet>
      <dgm:spPr/>
    </dgm:pt>
    <dgm:pt modelId="{BC39279E-9DA6-4EDE-BE52-226B903072D9}" type="pres">
      <dgm:prSet presAssocID="{1818903C-1B90-4974-8BF7-AEA696613DF9}" presName="sibTrans" presStyleLbl="sibTrans2D1" presStyleIdx="3" presStyleCnt="4"/>
      <dgm:spPr/>
    </dgm:pt>
    <dgm:pt modelId="{EDD09994-CCE8-45E4-8EED-994523B35000}" type="pres">
      <dgm:prSet presAssocID="{1818903C-1B90-4974-8BF7-AEA696613DF9}" presName="connectorText" presStyleLbl="sibTrans2D1" presStyleIdx="3" presStyleCnt="4"/>
      <dgm:spPr/>
    </dgm:pt>
    <dgm:pt modelId="{8E447A27-CF1A-410B-B289-66DFF1D95820}" type="pres">
      <dgm:prSet presAssocID="{80A12A6A-8289-4002-8B18-A286B6DD4874}" presName="node" presStyleLbl="node1" presStyleIdx="4" presStyleCnt="5" custScaleX="184505" custScaleY="85626">
        <dgm:presLayoutVars>
          <dgm:bulletEnabled val="1"/>
        </dgm:presLayoutVars>
      </dgm:prSet>
      <dgm:spPr/>
    </dgm:pt>
  </dgm:ptLst>
  <dgm:cxnLst>
    <dgm:cxn modelId="{862DB20E-077A-4B36-8481-79C1022C374C}" type="presOf" srcId="{431DFA19-7178-40B8-9998-8F2E9AC5F9AB}" destId="{137E2781-A8AB-4C5C-8B19-20E6C32F535B}" srcOrd="0" destOrd="0" presId="urn:microsoft.com/office/officeart/2005/8/layout/process2"/>
    <dgm:cxn modelId="{B0BA9D1F-E624-40E3-80DA-830D7A6F5283}" srcId="{3377C22B-1006-4440-B26D-F454930762E1}" destId="{431DFA19-7178-40B8-9998-8F2E9AC5F9AB}" srcOrd="1" destOrd="0" parTransId="{5E93F0CE-B73E-4EE4-8882-82C99CCCABAF}" sibTransId="{9B146458-2815-4949-9841-EB8C8F4020A2}"/>
    <dgm:cxn modelId="{17F7C71F-AC77-483D-B324-AA07608315EF}" type="presOf" srcId="{1818903C-1B90-4974-8BF7-AEA696613DF9}" destId="{EDD09994-CCE8-45E4-8EED-994523B35000}" srcOrd="1" destOrd="0" presId="urn:microsoft.com/office/officeart/2005/8/layout/process2"/>
    <dgm:cxn modelId="{9B583522-00E5-4FDB-BE13-0B969FC6CD75}" type="presOf" srcId="{1818903C-1B90-4974-8BF7-AEA696613DF9}" destId="{BC39279E-9DA6-4EDE-BE52-226B903072D9}" srcOrd="0" destOrd="0" presId="urn:microsoft.com/office/officeart/2005/8/layout/process2"/>
    <dgm:cxn modelId="{06415235-F4A7-48CA-AE83-A44649BEEB27}" srcId="{3377C22B-1006-4440-B26D-F454930762E1}" destId="{9F33034E-EF1C-4424-AB15-0F08DE6E25BC}" srcOrd="3" destOrd="0" parTransId="{BA4A7E85-4CC1-4490-A62C-2C831DEF6F70}" sibTransId="{1818903C-1B90-4974-8BF7-AEA696613DF9}"/>
    <dgm:cxn modelId="{D7E7CB35-6170-4B33-800B-DD99C65EF1F5}" type="presOf" srcId="{6ECC132B-78FB-4715-B671-50607834BD5A}" destId="{CCE364DD-BB12-475B-BF9E-C585EE20ED55}" srcOrd="1" destOrd="0" presId="urn:microsoft.com/office/officeart/2005/8/layout/process2"/>
    <dgm:cxn modelId="{B4196B5E-4F48-492B-A6C3-7FD4E8ED79DA}" type="presOf" srcId="{7132DDF8-BDA5-449A-8483-4F6CA784F29F}" destId="{D30E30D6-6CBC-454E-A4A9-53C215C96FEB}" srcOrd="0" destOrd="0" presId="urn:microsoft.com/office/officeart/2005/8/layout/process2"/>
    <dgm:cxn modelId="{1CC79560-912D-44AD-AD57-1DB0AA50AA8E}" type="presOf" srcId="{38F28CF3-F575-4DB5-99C6-0BC5E29EA68B}" destId="{60B3D851-6644-4853-A287-072DE9DD9213}" srcOrd="0" destOrd="0" presId="urn:microsoft.com/office/officeart/2005/8/layout/process2"/>
    <dgm:cxn modelId="{CC41BD62-FD1D-4908-9616-216E4CD1A751}" type="presOf" srcId="{80A12A6A-8289-4002-8B18-A286B6DD4874}" destId="{8E447A27-CF1A-410B-B289-66DFF1D95820}" srcOrd="0" destOrd="0" presId="urn:microsoft.com/office/officeart/2005/8/layout/process2"/>
    <dgm:cxn modelId="{C44E3945-112B-445B-9EF3-AFC8566B057D}" type="presOf" srcId="{9B146458-2815-4949-9841-EB8C8F4020A2}" destId="{1FEA4882-591B-4E52-AF97-C6A05F92140B}" srcOrd="0" destOrd="0" presId="urn:microsoft.com/office/officeart/2005/8/layout/process2"/>
    <dgm:cxn modelId="{A6640268-EBD8-4897-B6E3-4E634902FAC2}" srcId="{3377C22B-1006-4440-B26D-F454930762E1}" destId="{7210BBE5-01B2-47B4-ACC9-697492F04B9D}" srcOrd="2" destOrd="0" parTransId="{9DA6FBAB-1A5C-40F2-83E7-270F045D54F0}" sibTransId="{38F28CF3-F575-4DB5-99C6-0BC5E29EA68B}"/>
    <dgm:cxn modelId="{12F90E6F-950A-4A83-952E-8753E260AF65}" type="presOf" srcId="{6ECC132B-78FB-4715-B671-50607834BD5A}" destId="{52C25FAE-1695-4934-AA5E-8CD4EF33E4BE}" srcOrd="0" destOrd="0" presId="urn:microsoft.com/office/officeart/2005/8/layout/process2"/>
    <dgm:cxn modelId="{55C76853-E61C-4B2D-A79E-096FF6988C4A}" type="presOf" srcId="{9F33034E-EF1C-4424-AB15-0F08DE6E25BC}" destId="{DC64588A-3279-4841-A763-E9AE97A9873A}" srcOrd="0" destOrd="0" presId="urn:microsoft.com/office/officeart/2005/8/layout/process2"/>
    <dgm:cxn modelId="{2EE4C188-42EC-4882-ADA1-DEDDD94DE4FA}" type="presOf" srcId="{9B146458-2815-4949-9841-EB8C8F4020A2}" destId="{569FECAF-FE0E-4B01-87F9-085987611F82}" srcOrd="1" destOrd="0" presId="urn:microsoft.com/office/officeart/2005/8/layout/process2"/>
    <dgm:cxn modelId="{32DCB192-EC26-467A-A2CD-1B255CE7237E}" type="presOf" srcId="{38F28CF3-F575-4DB5-99C6-0BC5E29EA68B}" destId="{5C4D85AE-FF11-46BE-A7DE-C2E40D69034A}" srcOrd="1" destOrd="0" presId="urn:microsoft.com/office/officeart/2005/8/layout/process2"/>
    <dgm:cxn modelId="{272845A6-3710-4C33-8F6E-FEE469872F1D}" srcId="{3377C22B-1006-4440-B26D-F454930762E1}" destId="{7132DDF8-BDA5-449A-8483-4F6CA784F29F}" srcOrd="0" destOrd="0" parTransId="{BA3F0CB6-83D0-4477-9C15-5E0D1FD3B3DB}" sibTransId="{6ECC132B-78FB-4715-B671-50607834BD5A}"/>
    <dgm:cxn modelId="{E794E6D8-8F42-4C83-B80D-AB5011A3C649}" type="presOf" srcId="{3377C22B-1006-4440-B26D-F454930762E1}" destId="{0183AD97-5EA8-4ED8-A182-5C6ACDA4EE9C}" srcOrd="0" destOrd="0" presId="urn:microsoft.com/office/officeart/2005/8/layout/process2"/>
    <dgm:cxn modelId="{72BEF5D9-0106-4F23-B5B1-90F68566AF98}" type="presOf" srcId="{7210BBE5-01B2-47B4-ACC9-697492F04B9D}" destId="{BE65AF45-604A-45E1-8201-8D67249202F3}" srcOrd="0" destOrd="0" presId="urn:microsoft.com/office/officeart/2005/8/layout/process2"/>
    <dgm:cxn modelId="{110326EC-4DB2-4868-976D-0DB1EA51417F}" srcId="{3377C22B-1006-4440-B26D-F454930762E1}" destId="{80A12A6A-8289-4002-8B18-A286B6DD4874}" srcOrd="4" destOrd="0" parTransId="{A42E7291-DCFB-4EFB-BFA7-FCA6E56E8A0E}" sibTransId="{C0DBC93D-9653-4D89-9D2E-A9E9AC04F715}"/>
    <dgm:cxn modelId="{52FA93C4-EA9C-4BAE-9A26-ACC169E62FF5}" type="presParOf" srcId="{0183AD97-5EA8-4ED8-A182-5C6ACDA4EE9C}" destId="{D30E30D6-6CBC-454E-A4A9-53C215C96FEB}" srcOrd="0" destOrd="0" presId="urn:microsoft.com/office/officeart/2005/8/layout/process2"/>
    <dgm:cxn modelId="{54B9F391-9EDB-4E44-A5BD-6AAE420CB13C}" type="presParOf" srcId="{0183AD97-5EA8-4ED8-A182-5C6ACDA4EE9C}" destId="{52C25FAE-1695-4934-AA5E-8CD4EF33E4BE}" srcOrd="1" destOrd="0" presId="urn:microsoft.com/office/officeart/2005/8/layout/process2"/>
    <dgm:cxn modelId="{C70D4E43-A821-498A-AB45-582CA1EA8A40}" type="presParOf" srcId="{52C25FAE-1695-4934-AA5E-8CD4EF33E4BE}" destId="{CCE364DD-BB12-475B-BF9E-C585EE20ED55}" srcOrd="0" destOrd="0" presId="urn:microsoft.com/office/officeart/2005/8/layout/process2"/>
    <dgm:cxn modelId="{5C8FD06F-6EA2-482D-9C94-06A0F0BC060A}" type="presParOf" srcId="{0183AD97-5EA8-4ED8-A182-5C6ACDA4EE9C}" destId="{137E2781-A8AB-4C5C-8B19-20E6C32F535B}" srcOrd="2" destOrd="0" presId="urn:microsoft.com/office/officeart/2005/8/layout/process2"/>
    <dgm:cxn modelId="{630F0A77-3B42-4548-B592-E3ECB0A6580D}" type="presParOf" srcId="{0183AD97-5EA8-4ED8-A182-5C6ACDA4EE9C}" destId="{1FEA4882-591B-4E52-AF97-C6A05F92140B}" srcOrd="3" destOrd="0" presId="urn:microsoft.com/office/officeart/2005/8/layout/process2"/>
    <dgm:cxn modelId="{7A967C00-1A3C-4375-BE45-D51F6675BB4E}" type="presParOf" srcId="{1FEA4882-591B-4E52-AF97-C6A05F92140B}" destId="{569FECAF-FE0E-4B01-87F9-085987611F82}" srcOrd="0" destOrd="0" presId="urn:microsoft.com/office/officeart/2005/8/layout/process2"/>
    <dgm:cxn modelId="{75622856-A5BA-4923-B8DA-A3EAC175BB79}" type="presParOf" srcId="{0183AD97-5EA8-4ED8-A182-5C6ACDA4EE9C}" destId="{BE65AF45-604A-45E1-8201-8D67249202F3}" srcOrd="4" destOrd="0" presId="urn:microsoft.com/office/officeart/2005/8/layout/process2"/>
    <dgm:cxn modelId="{BD5CF6B6-C80A-42DC-A51F-1315A8A06A51}" type="presParOf" srcId="{0183AD97-5EA8-4ED8-A182-5C6ACDA4EE9C}" destId="{60B3D851-6644-4853-A287-072DE9DD9213}" srcOrd="5" destOrd="0" presId="urn:microsoft.com/office/officeart/2005/8/layout/process2"/>
    <dgm:cxn modelId="{5BAC6F32-2DB1-46C3-B3CB-7A73A735F988}" type="presParOf" srcId="{60B3D851-6644-4853-A287-072DE9DD9213}" destId="{5C4D85AE-FF11-46BE-A7DE-C2E40D69034A}" srcOrd="0" destOrd="0" presId="urn:microsoft.com/office/officeart/2005/8/layout/process2"/>
    <dgm:cxn modelId="{D2F2E113-D668-40B4-BCA6-166BED73253B}" type="presParOf" srcId="{0183AD97-5EA8-4ED8-A182-5C6ACDA4EE9C}" destId="{DC64588A-3279-4841-A763-E9AE97A9873A}" srcOrd="6" destOrd="0" presId="urn:microsoft.com/office/officeart/2005/8/layout/process2"/>
    <dgm:cxn modelId="{6E2C0DB3-1D3C-43E6-8040-6BE953CE76A2}" type="presParOf" srcId="{0183AD97-5EA8-4ED8-A182-5C6ACDA4EE9C}" destId="{BC39279E-9DA6-4EDE-BE52-226B903072D9}" srcOrd="7" destOrd="0" presId="urn:microsoft.com/office/officeart/2005/8/layout/process2"/>
    <dgm:cxn modelId="{843682BF-3424-4EB3-92EA-F2292D61531F}" type="presParOf" srcId="{BC39279E-9DA6-4EDE-BE52-226B903072D9}" destId="{EDD09994-CCE8-45E4-8EED-994523B35000}" srcOrd="0" destOrd="0" presId="urn:microsoft.com/office/officeart/2005/8/layout/process2"/>
    <dgm:cxn modelId="{9F6CAA35-03F5-4DD3-9A73-36E48A27DA34}" type="presParOf" srcId="{0183AD97-5EA8-4ED8-A182-5C6ACDA4EE9C}" destId="{8E447A27-CF1A-410B-B289-66DFF1D95820}" srcOrd="8" destOrd="0" presId="urn:microsoft.com/office/officeart/2005/8/layout/process2"/>
  </dgm:cxnLst>
  <dgm:bg>
    <a:noFill/>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E30D6-6CBC-454E-A4A9-53C215C96FEB}">
      <dsp:nvSpPr>
        <dsp:cNvPr id="0" name=""/>
        <dsp:cNvSpPr/>
      </dsp:nvSpPr>
      <dsp:spPr>
        <a:xfrm>
          <a:off x="2420985" y="3523"/>
          <a:ext cx="4059238" cy="760770"/>
        </a:xfrm>
        <a:prstGeom prst="roundRect">
          <a:avLst>
            <a:gd name="adj" fmla="val 10000"/>
          </a:avLst>
        </a:prstGeom>
        <a:solidFill>
          <a:srgbClr val="00206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en-US" sz="2400" kern="1200" dirty="0">
              <a:latin typeface="Book Antiqua" panose="02040602050305030304" pitchFamily="18" charset="0"/>
            </a:rPr>
            <a:t>Preliminary study </a:t>
          </a:r>
        </a:p>
      </dsp:txBody>
      <dsp:txXfrm>
        <a:off x="2443267" y="25805"/>
        <a:ext cx="4014674" cy="716206"/>
      </dsp:txXfrm>
    </dsp:sp>
    <dsp:sp modelId="{52C25FAE-1695-4934-AA5E-8CD4EF33E4BE}">
      <dsp:nvSpPr>
        <dsp:cNvPr id="0" name=""/>
        <dsp:cNvSpPr/>
      </dsp:nvSpPr>
      <dsp:spPr>
        <a:xfrm rot="5400000">
          <a:off x="4302208" y="784080"/>
          <a:ext cx="296792" cy="356151"/>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Book Antiqua" panose="02040602050305030304" pitchFamily="18" charset="0"/>
          </a:endParaRPr>
        </a:p>
      </dsp:txBody>
      <dsp:txXfrm rot="-5400000">
        <a:off x="4343759" y="813759"/>
        <a:ext cx="213691" cy="207754"/>
      </dsp:txXfrm>
    </dsp:sp>
    <dsp:sp modelId="{137E2781-A8AB-4C5C-8B19-20E6C32F535B}">
      <dsp:nvSpPr>
        <dsp:cNvPr id="0" name=""/>
        <dsp:cNvSpPr/>
      </dsp:nvSpPr>
      <dsp:spPr>
        <a:xfrm>
          <a:off x="1781590" y="1160017"/>
          <a:ext cx="5338027" cy="1095188"/>
        </a:xfrm>
        <a:prstGeom prst="roundRect">
          <a:avLst>
            <a:gd name="adj" fmla="val 10000"/>
          </a:avLst>
        </a:prstGeom>
        <a:solidFill>
          <a:srgbClr val="00206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en-US" sz="2400" kern="1200" dirty="0">
              <a:latin typeface="Book Antiqua" panose="02040602050305030304" pitchFamily="18" charset="0"/>
            </a:rPr>
            <a:t>Experimentation with multiple subjects to determine statistical significance</a:t>
          </a:r>
        </a:p>
      </dsp:txBody>
      <dsp:txXfrm>
        <a:off x="1813667" y="1192094"/>
        <a:ext cx="5273873" cy="1031034"/>
      </dsp:txXfrm>
    </dsp:sp>
    <dsp:sp modelId="{1FEA4882-591B-4E52-AF97-C6A05F92140B}">
      <dsp:nvSpPr>
        <dsp:cNvPr id="0" name=""/>
        <dsp:cNvSpPr/>
      </dsp:nvSpPr>
      <dsp:spPr>
        <a:xfrm rot="5400000">
          <a:off x="4302208" y="2274992"/>
          <a:ext cx="296792" cy="356151"/>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Book Antiqua" panose="02040602050305030304" pitchFamily="18" charset="0"/>
          </a:endParaRPr>
        </a:p>
      </dsp:txBody>
      <dsp:txXfrm rot="-5400000">
        <a:off x="4343759" y="2304671"/>
        <a:ext cx="213691" cy="207754"/>
      </dsp:txXfrm>
    </dsp:sp>
    <dsp:sp modelId="{BE65AF45-604A-45E1-8201-8D67249202F3}">
      <dsp:nvSpPr>
        <dsp:cNvPr id="0" name=""/>
        <dsp:cNvSpPr/>
      </dsp:nvSpPr>
      <dsp:spPr>
        <a:xfrm>
          <a:off x="775946" y="2650930"/>
          <a:ext cx="7349316" cy="1055822"/>
        </a:xfrm>
        <a:prstGeom prst="roundRect">
          <a:avLst>
            <a:gd name="adj" fmla="val 10000"/>
          </a:avLst>
        </a:prstGeom>
        <a:solidFill>
          <a:srgbClr val="00206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en-US" sz="2400" kern="1200" dirty="0">
              <a:latin typeface="Book Antiqua" panose="02040602050305030304" pitchFamily="18" charset="0"/>
            </a:rPr>
            <a:t>Analysis of camera-3D coordinate relationship to obtain real time coordinates with FingerSight</a:t>
          </a:r>
        </a:p>
      </dsp:txBody>
      <dsp:txXfrm>
        <a:off x="806870" y="2681854"/>
        <a:ext cx="7287468" cy="993974"/>
      </dsp:txXfrm>
    </dsp:sp>
    <dsp:sp modelId="{60B3D851-6644-4853-A287-072DE9DD9213}">
      <dsp:nvSpPr>
        <dsp:cNvPr id="0" name=""/>
        <dsp:cNvSpPr/>
      </dsp:nvSpPr>
      <dsp:spPr>
        <a:xfrm rot="5400000">
          <a:off x="4302208" y="3726538"/>
          <a:ext cx="296792" cy="356151"/>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Book Antiqua" panose="02040602050305030304" pitchFamily="18" charset="0"/>
          </a:endParaRPr>
        </a:p>
      </dsp:txBody>
      <dsp:txXfrm rot="-5400000">
        <a:off x="4343759" y="3756217"/>
        <a:ext cx="213691" cy="207754"/>
      </dsp:txXfrm>
    </dsp:sp>
    <dsp:sp modelId="{DC64588A-3279-4841-A763-E9AE97A9873A}">
      <dsp:nvSpPr>
        <dsp:cNvPr id="0" name=""/>
        <dsp:cNvSpPr/>
      </dsp:nvSpPr>
      <dsp:spPr>
        <a:xfrm>
          <a:off x="286737" y="4102476"/>
          <a:ext cx="8327734" cy="699101"/>
        </a:xfrm>
        <a:prstGeom prst="roundRect">
          <a:avLst>
            <a:gd name="adj" fmla="val 10000"/>
          </a:avLst>
        </a:prstGeom>
        <a:solidFill>
          <a:srgbClr val="00206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en-US" sz="2400" kern="1200" dirty="0">
              <a:latin typeface="Book Antiqua" panose="02040602050305030304" pitchFamily="18" charset="0"/>
            </a:rPr>
            <a:t>Attainment of focus group data to analyze specific application of FingerSight</a:t>
          </a:r>
        </a:p>
      </dsp:txBody>
      <dsp:txXfrm>
        <a:off x="307213" y="4122952"/>
        <a:ext cx="8286782" cy="658149"/>
      </dsp:txXfrm>
    </dsp:sp>
    <dsp:sp modelId="{BC39279E-9DA6-4EDE-BE52-226B903072D9}">
      <dsp:nvSpPr>
        <dsp:cNvPr id="0" name=""/>
        <dsp:cNvSpPr/>
      </dsp:nvSpPr>
      <dsp:spPr>
        <a:xfrm rot="5400000">
          <a:off x="4302208" y="4821363"/>
          <a:ext cx="296792" cy="356151"/>
        </a:xfrm>
        <a:prstGeom prst="rightArrow">
          <a:avLst>
            <a:gd name="adj1" fmla="val 60000"/>
            <a:gd name="adj2" fmla="val 50000"/>
          </a:avLst>
        </a:prstGeom>
        <a:solidFill>
          <a:srgbClr val="1C295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4343759" y="4851042"/>
        <a:ext cx="213691" cy="207754"/>
      </dsp:txXfrm>
    </dsp:sp>
    <dsp:sp modelId="{8E447A27-CF1A-410B-B289-66DFF1D95820}">
      <dsp:nvSpPr>
        <dsp:cNvPr id="0" name=""/>
        <dsp:cNvSpPr/>
      </dsp:nvSpPr>
      <dsp:spPr>
        <a:xfrm>
          <a:off x="1530084" y="5197301"/>
          <a:ext cx="5841039" cy="677684"/>
        </a:xfrm>
        <a:prstGeom prst="roundRect">
          <a:avLst>
            <a:gd name="adj" fmla="val 10000"/>
          </a:avLst>
        </a:prstGeom>
        <a:solidFill>
          <a:srgbClr val="00206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Font typeface="+mj-lt"/>
            <a:buNone/>
          </a:pPr>
          <a:r>
            <a:rPr lang="en-US" sz="2400" kern="1200" dirty="0">
              <a:latin typeface="Book Antiqua" panose="02040602050305030304" pitchFamily="18" charset="0"/>
            </a:rPr>
            <a:t>Re-evaluation and modification of prototype</a:t>
          </a:r>
        </a:p>
      </dsp:txBody>
      <dsp:txXfrm>
        <a:off x="1549933" y="5217150"/>
        <a:ext cx="5801341" cy="6379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3996255" cy="346946"/>
          </a:xfrm>
          <a:prstGeom prst="rect">
            <a:avLst/>
          </a:prstGeom>
        </p:spPr>
        <p:txBody>
          <a:bodyPr vert="horz" lIns="85049" tIns="42524" rIns="85049" bIns="42524" rtlCol="0"/>
          <a:lstStyle>
            <a:lvl1pPr algn="l">
              <a:defRPr sz="1200"/>
            </a:lvl1pPr>
          </a:lstStyle>
          <a:p>
            <a:endParaRPr lang="en-US"/>
          </a:p>
        </p:txBody>
      </p:sp>
      <p:sp>
        <p:nvSpPr>
          <p:cNvPr id="3" name="Date Placeholder 2"/>
          <p:cNvSpPr>
            <a:spLocks noGrp="1"/>
          </p:cNvSpPr>
          <p:nvPr>
            <p:ph type="dt" sz="quarter" idx="1"/>
          </p:nvPr>
        </p:nvSpPr>
        <p:spPr>
          <a:xfrm>
            <a:off x="5221861" y="4"/>
            <a:ext cx="3996255" cy="346946"/>
          </a:xfrm>
          <a:prstGeom prst="rect">
            <a:avLst/>
          </a:prstGeom>
        </p:spPr>
        <p:txBody>
          <a:bodyPr vert="horz" lIns="85049" tIns="42524" rIns="85049" bIns="42524" rtlCol="0"/>
          <a:lstStyle>
            <a:lvl1pPr algn="r">
              <a:defRPr sz="1200"/>
            </a:lvl1pPr>
          </a:lstStyle>
          <a:p>
            <a:fld id="{6218E122-CB7D-4A60-8DE7-F53401010819}" type="datetimeFigureOut">
              <a:rPr lang="en-US" smtClean="0"/>
              <a:pPr/>
              <a:t>10/16/2018</a:t>
            </a:fld>
            <a:endParaRPr lang="en-US"/>
          </a:p>
        </p:txBody>
      </p:sp>
      <p:sp>
        <p:nvSpPr>
          <p:cNvPr id="4" name="Footer Placeholder 3"/>
          <p:cNvSpPr>
            <a:spLocks noGrp="1"/>
          </p:cNvSpPr>
          <p:nvPr>
            <p:ph type="ftr" sz="quarter" idx="2"/>
          </p:nvPr>
        </p:nvSpPr>
        <p:spPr>
          <a:xfrm>
            <a:off x="1" y="6586073"/>
            <a:ext cx="3996255" cy="346946"/>
          </a:xfrm>
          <a:prstGeom prst="rect">
            <a:avLst/>
          </a:prstGeom>
        </p:spPr>
        <p:txBody>
          <a:bodyPr vert="horz" lIns="85049" tIns="42524" rIns="85049" bIns="42524" rtlCol="0" anchor="b"/>
          <a:lstStyle>
            <a:lvl1pPr algn="l">
              <a:defRPr sz="1200"/>
            </a:lvl1pPr>
          </a:lstStyle>
          <a:p>
            <a:endParaRPr lang="en-US"/>
          </a:p>
        </p:txBody>
      </p:sp>
      <p:sp>
        <p:nvSpPr>
          <p:cNvPr id="5" name="Slide Number Placeholder 4"/>
          <p:cNvSpPr>
            <a:spLocks noGrp="1"/>
          </p:cNvSpPr>
          <p:nvPr>
            <p:ph type="sldNum" sz="quarter" idx="3"/>
          </p:nvPr>
        </p:nvSpPr>
        <p:spPr>
          <a:xfrm>
            <a:off x="5221861" y="6586073"/>
            <a:ext cx="3996255" cy="346946"/>
          </a:xfrm>
          <a:prstGeom prst="rect">
            <a:avLst/>
          </a:prstGeom>
        </p:spPr>
        <p:txBody>
          <a:bodyPr vert="horz" lIns="85049" tIns="42524" rIns="85049" bIns="42524" rtlCol="0" anchor="b"/>
          <a:lstStyle>
            <a:lvl1pPr algn="r">
              <a:defRPr sz="1200"/>
            </a:lvl1pPr>
          </a:lstStyle>
          <a:p>
            <a:fld id="{F46FB623-4D42-49BB-9E07-75931A8CA56E}" type="slidenum">
              <a:rPr lang="en-US" smtClean="0"/>
              <a:pPr/>
              <a:t>‹#›</a:t>
            </a:fld>
            <a:endParaRPr lang="en-US"/>
          </a:p>
        </p:txBody>
      </p:sp>
    </p:spTree>
    <p:extLst>
      <p:ext uri="{BB962C8B-B14F-4D97-AF65-F5344CB8AC3E}">
        <p14:creationId xmlns:p14="http://schemas.microsoft.com/office/powerpoint/2010/main" val="3674552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995419" cy="346710"/>
          </a:xfrm>
          <a:prstGeom prst="rect">
            <a:avLst/>
          </a:prstGeom>
        </p:spPr>
        <p:txBody>
          <a:bodyPr vert="horz" lIns="86653" tIns="43327" rIns="86653" bIns="43327" rtlCol="0"/>
          <a:lstStyle>
            <a:lvl1pPr algn="l">
              <a:defRPr sz="1200"/>
            </a:lvl1pPr>
          </a:lstStyle>
          <a:p>
            <a:endParaRPr lang="en-US"/>
          </a:p>
        </p:txBody>
      </p:sp>
      <p:sp>
        <p:nvSpPr>
          <p:cNvPr id="3" name="Date Placeholder 2"/>
          <p:cNvSpPr>
            <a:spLocks noGrp="1"/>
          </p:cNvSpPr>
          <p:nvPr>
            <p:ph type="dt" idx="1"/>
          </p:nvPr>
        </p:nvSpPr>
        <p:spPr>
          <a:xfrm>
            <a:off x="5222651" y="3"/>
            <a:ext cx="3995419" cy="346710"/>
          </a:xfrm>
          <a:prstGeom prst="rect">
            <a:avLst/>
          </a:prstGeom>
        </p:spPr>
        <p:txBody>
          <a:bodyPr vert="horz" lIns="86653" tIns="43327" rIns="86653" bIns="43327" rtlCol="0"/>
          <a:lstStyle>
            <a:lvl1pPr algn="r">
              <a:defRPr sz="1200"/>
            </a:lvl1pPr>
          </a:lstStyle>
          <a:p>
            <a:fld id="{92AE3665-8817-45CE-9EB5-428107722AAB}" type="datetimeFigureOut">
              <a:rPr lang="en-US" smtClean="0"/>
              <a:pPr/>
              <a:t>10/16/2018</a:t>
            </a:fld>
            <a:endParaRPr lang="en-US"/>
          </a:p>
        </p:txBody>
      </p:sp>
      <p:sp>
        <p:nvSpPr>
          <p:cNvPr id="4" name="Slide Image Placeholder 3"/>
          <p:cNvSpPr>
            <a:spLocks noGrp="1" noRot="1" noChangeAspect="1"/>
          </p:cNvSpPr>
          <p:nvPr>
            <p:ph type="sldImg" idx="2"/>
          </p:nvPr>
        </p:nvSpPr>
        <p:spPr>
          <a:xfrm>
            <a:off x="2874963" y="519113"/>
            <a:ext cx="3470275" cy="2601912"/>
          </a:xfrm>
          <a:prstGeom prst="rect">
            <a:avLst/>
          </a:prstGeom>
          <a:noFill/>
          <a:ln w="12700">
            <a:solidFill>
              <a:prstClr val="black"/>
            </a:solidFill>
          </a:ln>
        </p:spPr>
        <p:txBody>
          <a:bodyPr vert="horz" lIns="86653" tIns="43327" rIns="86653" bIns="43327" rtlCol="0" anchor="ctr"/>
          <a:lstStyle/>
          <a:p>
            <a:endParaRPr lang="en-US"/>
          </a:p>
        </p:txBody>
      </p:sp>
      <p:sp>
        <p:nvSpPr>
          <p:cNvPr id="5" name="Notes Placeholder 4"/>
          <p:cNvSpPr>
            <a:spLocks noGrp="1"/>
          </p:cNvSpPr>
          <p:nvPr>
            <p:ph type="body" sz="quarter" idx="3"/>
          </p:nvPr>
        </p:nvSpPr>
        <p:spPr>
          <a:xfrm>
            <a:off x="922021" y="3293744"/>
            <a:ext cx="7376160" cy="3120390"/>
          </a:xfrm>
          <a:prstGeom prst="rect">
            <a:avLst/>
          </a:prstGeom>
        </p:spPr>
        <p:txBody>
          <a:bodyPr vert="horz" lIns="86653" tIns="43327" rIns="86653" bIns="43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6586288"/>
            <a:ext cx="3995419" cy="346710"/>
          </a:xfrm>
          <a:prstGeom prst="rect">
            <a:avLst/>
          </a:prstGeom>
        </p:spPr>
        <p:txBody>
          <a:bodyPr vert="horz" lIns="86653" tIns="43327" rIns="86653" bIns="43327" rtlCol="0" anchor="b"/>
          <a:lstStyle>
            <a:lvl1pPr algn="l">
              <a:defRPr sz="1200"/>
            </a:lvl1pPr>
          </a:lstStyle>
          <a:p>
            <a:endParaRPr lang="en-US"/>
          </a:p>
        </p:txBody>
      </p:sp>
      <p:sp>
        <p:nvSpPr>
          <p:cNvPr id="7" name="Slide Number Placeholder 6"/>
          <p:cNvSpPr>
            <a:spLocks noGrp="1"/>
          </p:cNvSpPr>
          <p:nvPr>
            <p:ph type="sldNum" sz="quarter" idx="5"/>
          </p:nvPr>
        </p:nvSpPr>
        <p:spPr>
          <a:xfrm>
            <a:off x="5222651" y="6586288"/>
            <a:ext cx="3995419" cy="346710"/>
          </a:xfrm>
          <a:prstGeom prst="rect">
            <a:avLst/>
          </a:prstGeom>
        </p:spPr>
        <p:txBody>
          <a:bodyPr vert="horz" lIns="86653" tIns="43327" rIns="86653" bIns="43327" rtlCol="0" anchor="b"/>
          <a:lstStyle>
            <a:lvl1pPr algn="r">
              <a:defRPr sz="1200"/>
            </a:lvl1pPr>
          </a:lstStyle>
          <a:p>
            <a:fld id="{6C811F52-207F-4EC9-97CD-61520C818BAB}" type="slidenum">
              <a:rPr lang="en-US" smtClean="0"/>
              <a:pPr/>
              <a:t>‹#›</a:t>
            </a:fld>
            <a:endParaRPr lang="en-US"/>
          </a:p>
        </p:txBody>
      </p:sp>
    </p:spTree>
    <p:extLst>
      <p:ext uri="{BB962C8B-B14F-4D97-AF65-F5344CB8AC3E}">
        <p14:creationId xmlns:p14="http://schemas.microsoft.com/office/powerpoint/2010/main" val="3643849944"/>
      </p:ext>
    </p:extLst>
  </p:cSld>
  <p:clrMap bg1="lt1" tx1="dk1" bg2="lt2" tx2="dk2" accent1="accent1" accent2="accent2" accent3="accent3" accent4="accent4" accent5="accent5" accent6="accent6" hlink="hlink" folHlink="folHlink"/>
  <p:notesStyle>
    <a:lvl1pPr marL="0" algn="l" defTabSz="4411795" rtl="0" eaLnBrk="1" latinLnBrk="0" hangingPunct="1">
      <a:defRPr sz="5905" kern="1200">
        <a:solidFill>
          <a:schemeClr val="tx1"/>
        </a:solidFill>
        <a:latin typeface="+mn-lt"/>
        <a:ea typeface="+mn-ea"/>
        <a:cs typeface="+mn-cs"/>
      </a:defRPr>
    </a:lvl1pPr>
    <a:lvl2pPr marL="2205897" algn="l" defTabSz="4411795" rtl="0" eaLnBrk="1" latinLnBrk="0" hangingPunct="1">
      <a:defRPr sz="5905" kern="1200">
        <a:solidFill>
          <a:schemeClr val="tx1"/>
        </a:solidFill>
        <a:latin typeface="+mn-lt"/>
        <a:ea typeface="+mn-ea"/>
        <a:cs typeface="+mn-cs"/>
      </a:defRPr>
    </a:lvl2pPr>
    <a:lvl3pPr marL="4411795" algn="l" defTabSz="4411795" rtl="0" eaLnBrk="1" latinLnBrk="0" hangingPunct="1">
      <a:defRPr sz="5905" kern="1200">
        <a:solidFill>
          <a:schemeClr val="tx1"/>
        </a:solidFill>
        <a:latin typeface="+mn-lt"/>
        <a:ea typeface="+mn-ea"/>
        <a:cs typeface="+mn-cs"/>
      </a:defRPr>
    </a:lvl3pPr>
    <a:lvl4pPr marL="6617694" algn="l" defTabSz="4411795" rtl="0" eaLnBrk="1" latinLnBrk="0" hangingPunct="1">
      <a:defRPr sz="5905" kern="1200">
        <a:solidFill>
          <a:schemeClr val="tx1"/>
        </a:solidFill>
        <a:latin typeface="+mn-lt"/>
        <a:ea typeface="+mn-ea"/>
        <a:cs typeface="+mn-cs"/>
      </a:defRPr>
    </a:lvl4pPr>
    <a:lvl5pPr marL="8823592" algn="l" defTabSz="4411795" rtl="0" eaLnBrk="1" latinLnBrk="0" hangingPunct="1">
      <a:defRPr sz="5905" kern="1200">
        <a:solidFill>
          <a:schemeClr val="tx1"/>
        </a:solidFill>
        <a:latin typeface="+mn-lt"/>
        <a:ea typeface="+mn-ea"/>
        <a:cs typeface="+mn-cs"/>
      </a:defRPr>
    </a:lvl5pPr>
    <a:lvl6pPr marL="11029483" algn="l" defTabSz="4411795" rtl="0" eaLnBrk="1" latinLnBrk="0" hangingPunct="1">
      <a:defRPr sz="5905" kern="1200">
        <a:solidFill>
          <a:schemeClr val="tx1"/>
        </a:solidFill>
        <a:latin typeface="+mn-lt"/>
        <a:ea typeface="+mn-ea"/>
        <a:cs typeface="+mn-cs"/>
      </a:defRPr>
    </a:lvl6pPr>
    <a:lvl7pPr marL="13235382" algn="l" defTabSz="4411795" rtl="0" eaLnBrk="1" latinLnBrk="0" hangingPunct="1">
      <a:defRPr sz="5905" kern="1200">
        <a:solidFill>
          <a:schemeClr val="tx1"/>
        </a:solidFill>
        <a:latin typeface="+mn-lt"/>
        <a:ea typeface="+mn-ea"/>
        <a:cs typeface="+mn-cs"/>
      </a:defRPr>
    </a:lvl7pPr>
    <a:lvl8pPr marL="15441279" algn="l" defTabSz="4411795" rtl="0" eaLnBrk="1" latinLnBrk="0" hangingPunct="1">
      <a:defRPr sz="5905" kern="1200">
        <a:solidFill>
          <a:schemeClr val="tx1"/>
        </a:solidFill>
        <a:latin typeface="+mn-lt"/>
        <a:ea typeface="+mn-ea"/>
        <a:cs typeface="+mn-cs"/>
      </a:defRPr>
    </a:lvl8pPr>
    <a:lvl9pPr marL="17647178" algn="l" defTabSz="4411795" rtl="0" eaLnBrk="1" latinLnBrk="0" hangingPunct="1">
      <a:defRPr sz="590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74963" y="519113"/>
            <a:ext cx="3470275" cy="260191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811F52-207F-4EC9-97CD-61520C818BAB}" type="slidenum">
              <a:rPr lang="en-US" smtClean="0"/>
              <a:pPr/>
              <a:t>1</a:t>
            </a:fld>
            <a:endParaRPr lang="en-US"/>
          </a:p>
        </p:txBody>
      </p:sp>
    </p:spTree>
    <p:extLst>
      <p:ext uri="{BB962C8B-B14F-4D97-AF65-F5344CB8AC3E}">
        <p14:creationId xmlns:p14="http://schemas.microsoft.com/office/powerpoint/2010/main" val="249703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1" y="10226045"/>
            <a:ext cx="37307520" cy="7056121"/>
          </a:xfrm>
        </p:spPr>
        <p:txBody>
          <a:bodyPr/>
          <a:lstStyle/>
          <a:p>
            <a:r>
              <a:rPr lang="en-US"/>
              <a:t>Click to edit Master title style</a:t>
            </a:r>
          </a:p>
        </p:txBody>
      </p:sp>
      <p:sp>
        <p:nvSpPr>
          <p:cNvPr id="3" name="Subtitle 2"/>
          <p:cNvSpPr>
            <a:spLocks noGrp="1"/>
          </p:cNvSpPr>
          <p:nvPr>
            <p:ph type="subTitle" idx="1"/>
          </p:nvPr>
        </p:nvSpPr>
        <p:spPr>
          <a:xfrm>
            <a:off x="6583681" y="18653761"/>
            <a:ext cx="30723840" cy="8412480"/>
          </a:xfrm>
        </p:spPr>
        <p:txBody>
          <a:bodyPr/>
          <a:lstStyle>
            <a:lvl1pPr marL="0" indent="0" algn="ctr">
              <a:buNone/>
              <a:defRPr>
                <a:solidFill>
                  <a:schemeClr val="tx1">
                    <a:tint val="75000"/>
                  </a:schemeClr>
                </a:solidFill>
              </a:defRPr>
            </a:lvl1pPr>
            <a:lvl2pPr marL="1470935" indent="0" algn="ctr">
              <a:buNone/>
              <a:defRPr>
                <a:solidFill>
                  <a:schemeClr val="tx1">
                    <a:tint val="75000"/>
                  </a:schemeClr>
                </a:solidFill>
              </a:defRPr>
            </a:lvl2pPr>
            <a:lvl3pPr marL="2941871" indent="0" algn="ctr">
              <a:buNone/>
              <a:defRPr>
                <a:solidFill>
                  <a:schemeClr val="tx1">
                    <a:tint val="75000"/>
                  </a:schemeClr>
                </a:solidFill>
              </a:defRPr>
            </a:lvl3pPr>
            <a:lvl4pPr marL="4412802" indent="0" algn="ctr">
              <a:buNone/>
              <a:defRPr>
                <a:solidFill>
                  <a:schemeClr val="tx1">
                    <a:tint val="75000"/>
                  </a:schemeClr>
                </a:solidFill>
              </a:defRPr>
            </a:lvl4pPr>
            <a:lvl5pPr marL="5883737" indent="0" algn="ctr">
              <a:buNone/>
              <a:defRPr>
                <a:solidFill>
                  <a:schemeClr val="tx1">
                    <a:tint val="75000"/>
                  </a:schemeClr>
                </a:solidFill>
              </a:defRPr>
            </a:lvl5pPr>
            <a:lvl6pPr marL="7354672" indent="0" algn="ctr">
              <a:buNone/>
              <a:defRPr>
                <a:solidFill>
                  <a:schemeClr val="tx1">
                    <a:tint val="75000"/>
                  </a:schemeClr>
                </a:solidFill>
              </a:defRPr>
            </a:lvl6pPr>
            <a:lvl7pPr marL="8825607" indent="0" algn="ctr">
              <a:buNone/>
              <a:defRPr>
                <a:solidFill>
                  <a:schemeClr val="tx1">
                    <a:tint val="75000"/>
                  </a:schemeClr>
                </a:solidFill>
              </a:defRPr>
            </a:lvl7pPr>
            <a:lvl8pPr marL="10296539" indent="0" algn="ctr">
              <a:buNone/>
              <a:defRPr>
                <a:solidFill>
                  <a:schemeClr val="tx1">
                    <a:tint val="75000"/>
                  </a:schemeClr>
                </a:solidFill>
              </a:defRPr>
            </a:lvl8pPr>
            <a:lvl9pPr marL="1176747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5016160" y="5798826"/>
            <a:ext cx="54315360" cy="12358878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070080" y="5798826"/>
            <a:ext cx="162214561" cy="1235887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4" y="21153126"/>
            <a:ext cx="37307520" cy="6537959"/>
          </a:xfrm>
        </p:spPr>
        <p:txBody>
          <a:bodyPr anchor="t"/>
          <a:lstStyle>
            <a:lvl1pPr algn="l">
              <a:defRPr sz="12700" b="1" cap="all"/>
            </a:lvl1pPr>
          </a:lstStyle>
          <a:p>
            <a:r>
              <a:rPr lang="en-US"/>
              <a:t>Click to edit Master title style</a:t>
            </a:r>
          </a:p>
        </p:txBody>
      </p:sp>
      <p:sp>
        <p:nvSpPr>
          <p:cNvPr id="3" name="Text Placeholder 2"/>
          <p:cNvSpPr>
            <a:spLocks noGrp="1"/>
          </p:cNvSpPr>
          <p:nvPr>
            <p:ph type="body" idx="1"/>
          </p:nvPr>
        </p:nvSpPr>
        <p:spPr>
          <a:xfrm>
            <a:off x="3467104" y="13952223"/>
            <a:ext cx="37307520" cy="7200897"/>
          </a:xfrm>
        </p:spPr>
        <p:txBody>
          <a:bodyPr anchor="b"/>
          <a:lstStyle>
            <a:lvl1pPr marL="0" indent="0">
              <a:buNone/>
              <a:defRPr sz="6600">
                <a:solidFill>
                  <a:schemeClr val="tx1">
                    <a:tint val="75000"/>
                  </a:schemeClr>
                </a:solidFill>
              </a:defRPr>
            </a:lvl1pPr>
            <a:lvl2pPr marL="1470935" indent="0">
              <a:buNone/>
              <a:defRPr sz="5700">
                <a:solidFill>
                  <a:schemeClr val="tx1">
                    <a:tint val="75000"/>
                  </a:schemeClr>
                </a:solidFill>
              </a:defRPr>
            </a:lvl2pPr>
            <a:lvl3pPr marL="2941871" indent="0">
              <a:buNone/>
              <a:defRPr sz="4900">
                <a:solidFill>
                  <a:schemeClr val="tx1">
                    <a:tint val="75000"/>
                  </a:schemeClr>
                </a:solidFill>
              </a:defRPr>
            </a:lvl3pPr>
            <a:lvl4pPr marL="4412802" indent="0">
              <a:buNone/>
              <a:defRPr sz="4500">
                <a:solidFill>
                  <a:schemeClr val="tx1">
                    <a:tint val="75000"/>
                  </a:schemeClr>
                </a:solidFill>
              </a:defRPr>
            </a:lvl4pPr>
            <a:lvl5pPr marL="5883737" indent="0">
              <a:buNone/>
              <a:defRPr sz="4500">
                <a:solidFill>
                  <a:schemeClr val="tx1">
                    <a:tint val="75000"/>
                  </a:schemeClr>
                </a:solidFill>
              </a:defRPr>
            </a:lvl5pPr>
            <a:lvl6pPr marL="7354672" indent="0">
              <a:buNone/>
              <a:defRPr sz="4500">
                <a:solidFill>
                  <a:schemeClr val="tx1">
                    <a:tint val="75000"/>
                  </a:schemeClr>
                </a:solidFill>
              </a:defRPr>
            </a:lvl6pPr>
            <a:lvl7pPr marL="8825607" indent="0">
              <a:buNone/>
              <a:defRPr sz="4500">
                <a:solidFill>
                  <a:schemeClr val="tx1">
                    <a:tint val="75000"/>
                  </a:schemeClr>
                </a:solidFill>
              </a:defRPr>
            </a:lvl7pPr>
            <a:lvl8pPr marL="10296539" indent="0">
              <a:buNone/>
              <a:defRPr sz="4500">
                <a:solidFill>
                  <a:schemeClr val="tx1">
                    <a:tint val="75000"/>
                  </a:schemeClr>
                </a:solidFill>
              </a:defRPr>
            </a:lvl8pPr>
            <a:lvl9pPr marL="11767474"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070080" y="33794707"/>
            <a:ext cx="108264960" cy="95592895"/>
          </a:xfrm>
        </p:spPr>
        <p:txBody>
          <a:bodyPr/>
          <a:lstStyle>
            <a:lvl1pPr>
              <a:defRPr sz="9000"/>
            </a:lvl1pPr>
            <a:lvl2pPr>
              <a:defRPr sz="7800"/>
            </a:lvl2pPr>
            <a:lvl3pPr>
              <a:defRPr sz="66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1066560" y="33794707"/>
            <a:ext cx="108264960" cy="95592895"/>
          </a:xfrm>
        </p:spPr>
        <p:txBody>
          <a:bodyPr/>
          <a:lstStyle>
            <a:lvl1pPr>
              <a:defRPr sz="9000"/>
            </a:lvl1pPr>
            <a:lvl2pPr>
              <a:defRPr sz="7800"/>
            </a:lvl2pPr>
            <a:lvl3pPr>
              <a:defRPr sz="66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1" y="1318259"/>
            <a:ext cx="39502080" cy="548640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5"/>
            <a:ext cx="19392903" cy="3070861"/>
          </a:xfrm>
        </p:spPr>
        <p:txBody>
          <a:bodyPr anchor="b"/>
          <a:lstStyle>
            <a:lvl1pPr marL="0" indent="0">
              <a:buNone/>
              <a:defRPr sz="7800" b="1"/>
            </a:lvl1pPr>
            <a:lvl2pPr marL="1470935" indent="0">
              <a:buNone/>
              <a:defRPr sz="6600" b="1"/>
            </a:lvl2pPr>
            <a:lvl3pPr marL="2941871" indent="0">
              <a:buNone/>
              <a:defRPr sz="5700" b="1"/>
            </a:lvl3pPr>
            <a:lvl4pPr marL="4412802" indent="0">
              <a:buNone/>
              <a:defRPr sz="4900" b="1"/>
            </a:lvl4pPr>
            <a:lvl5pPr marL="5883737" indent="0">
              <a:buNone/>
              <a:defRPr sz="4900" b="1"/>
            </a:lvl5pPr>
            <a:lvl6pPr marL="7354672" indent="0">
              <a:buNone/>
              <a:defRPr sz="4900" b="1"/>
            </a:lvl6pPr>
            <a:lvl7pPr marL="8825607" indent="0">
              <a:buNone/>
              <a:defRPr sz="4900" b="1"/>
            </a:lvl7pPr>
            <a:lvl8pPr marL="10296539" indent="0">
              <a:buNone/>
              <a:defRPr sz="4900" b="1"/>
            </a:lvl8pPr>
            <a:lvl9pPr marL="11767474" indent="0">
              <a:buNone/>
              <a:defRPr sz="4900" b="1"/>
            </a:lvl9pPr>
          </a:lstStyle>
          <a:p>
            <a:pPr lvl="0"/>
            <a:r>
              <a:rPr lang="en-US"/>
              <a:t>Click to edit Master text styles</a:t>
            </a:r>
          </a:p>
        </p:txBody>
      </p:sp>
      <p:sp>
        <p:nvSpPr>
          <p:cNvPr id="4" name="Content Placeholder 3"/>
          <p:cNvSpPr>
            <a:spLocks noGrp="1"/>
          </p:cNvSpPr>
          <p:nvPr>
            <p:ph sz="half" idx="2"/>
          </p:nvPr>
        </p:nvSpPr>
        <p:spPr>
          <a:xfrm>
            <a:off x="2194561" y="10439398"/>
            <a:ext cx="19392903" cy="18966183"/>
          </a:xfrm>
        </p:spPr>
        <p:txBody>
          <a:bodyPr/>
          <a:lstStyle>
            <a:lvl1pPr>
              <a:defRPr sz="7800"/>
            </a:lvl1pPr>
            <a:lvl2pPr>
              <a:defRPr sz="6600"/>
            </a:lvl2pPr>
            <a:lvl3pPr>
              <a:defRPr sz="57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5"/>
            <a:ext cx="19400520" cy="3070861"/>
          </a:xfrm>
        </p:spPr>
        <p:txBody>
          <a:bodyPr anchor="b"/>
          <a:lstStyle>
            <a:lvl1pPr marL="0" indent="0">
              <a:buNone/>
              <a:defRPr sz="7800" b="1"/>
            </a:lvl1pPr>
            <a:lvl2pPr marL="1470935" indent="0">
              <a:buNone/>
              <a:defRPr sz="6600" b="1"/>
            </a:lvl2pPr>
            <a:lvl3pPr marL="2941871" indent="0">
              <a:buNone/>
              <a:defRPr sz="5700" b="1"/>
            </a:lvl3pPr>
            <a:lvl4pPr marL="4412802" indent="0">
              <a:buNone/>
              <a:defRPr sz="4900" b="1"/>
            </a:lvl4pPr>
            <a:lvl5pPr marL="5883737" indent="0">
              <a:buNone/>
              <a:defRPr sz="4900" b="1"/>
            </a:lvl5pPr>
            <a:lvl6pPr marL="7354672" indent="0">
              <a:buNone/>
              <a:defRPr sz="4900" b="1"/>
            </a:lvl6pPr>
            <a:lvl7pPr marL="8825607" indent="0">
              <a:buNone/>
              <a:defRPr sz="4900" b="1"/>
            </a:lvl7pPr>
            <a:lvl8pPr marL="10296539" indent="0">
              <a:buNone/>
              <a:defRPr sz="4900" b="1"/>
            </a:lvl8pPr>
            <a:lvl9pPr marL="11767474" indent="0">
              <a:buNone/>
              <a:defRPr sz="4900" b="1"/>
            </a:lvl9pPr>
          </a:lstStyle>
          <a:p>
            <a:pPr lvl="0"/>
            <a:r>
              <a:rPr lang="en-US"/>
              <a:t>Click to edit Master text styles</a:t>
            </a:r>
          </a:p>
        </p:txBody>
      </p:sp>
      <p:sp>
        <p:nvSpPr>
          <p:cNvPr id="6" name="Content Placeholder 5"/>
          <p:cNvSpPr>
            <a:spLocks noGrp="1"/>
          </p:cNvSpPr>
          <p:nvPr>
            <p:ph sz="quarter" idx="4"/>
          </p:nvPr>
        </p:nvSpPr>
        <p:spPr>
          <a:xfrm>
            <a:off x="22296127" y="10439398"/>
            <a:ext cx="19400520" cy="18966183"/>
          </a:xfrm>
        </p:spPr>
        <p:txBody>
          <a:bodyPr/>
          <a:lstStyle>
            <a:lvl1pPr>
              <a:defRPr sz="7800"/>
            </a:lvl1pPr>
            <a:lvl2pPr>
              <a:defRPr sz="6600"/>
            </a:lvl2pPr>
            <a:lvl3pPr>
              <a:defRPr sz="57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8" y="1310638"/>
            <a:ext cx="14439903" cy="5577843"/>
          </a:xfrm>
        </p:spPr>
        <p:txBody>
          <a:bodyPr anchor="b"/>
          <a:lstStyle>
            <a:lvl1pPr algn="l">
              <a:defRPr sz="6600" b="1"/>
            </a:lvl1pPr>
          </a:lstStyle>
          <a:p>
            <a:r>
              <a:rPr lang="en-US"/>
              <a:t>Click to edit Master title style</a:t>
            </a:r>
          </a:p>
        </p:txBody>
      </p:sp>
      <p:sp>
        <p:nvSpPr>
          <p:cNvPr id="3" name="Content Placeholder 2"/>
          <p:cNvSpPr>
            <a:spLocks noGrp="1"/>
          </p:cNvSpPr>
          <p:nvPr>
            <p:ph idx="1"/>
          </p:nvPr>
        </p:nvSpPr>
        <p:spPr>
          <a:xfrm>
            <a:off x="17160241" y="1310648"/>
            <a:ext cx="24536401" cy="28094943"/>
          </a:xfrm>
        </p:spPr>
        <p:txBody>
          <a:bodyPr/>
          <a:lstStyle>
            <a:lvl1pPr>
              <a:defRPr sz="10200"/>
            </a:lvl1pPr>
            <a:lvl2pPr>
              <a:defRPr sz="9000"/>
            </a:lvl2pPr>
            <a:lvl3pPr>
              <a:defRPr sz="78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8" y="6888492"/>
            <a:ext cx="14439903" cy="22517100"/>
          </a:xfrm>
        </p:spPr>
        <p:txBody>
          <a:bodyPr/>
          <a:lstStyle>
            <a:lvl1pPr marL="0" indent="0">
              <a:buNone/>
              <a:defRPr sz="4500"/>
            </a:lvl1pPr>
            <a:lvl2pPr marL="1470935" indent="0">
              <a:buNone/>
              <a:defRPr sz="3700"/>
            </a:lvl2pPr>
            <a:lvl3pPr marL="2941871" indent="0">
              <a:buNone/>
              <a:defRPr sz="3300"/>
            </a:lvl3pPr>
            <a:lvl4pPr marL="4412802" indent="0">
              <a:buNone/>
              <a:defRPr sz="2900"/>
            </a:lvl4pPr>
            <a:lvl5pPr marL="5883737" indent="0">
              <a:buNone/>
              <a:defRPr sz="2900"/>
            </a:lvl5pPr>
            <a:lvl6pPr marL="7354672" indent="0">
              <a:buNone/>
              <a:defRPr sz="2900"/>
            </a:lvl6pPr>
            <a:lvl7pPr marL="8825607" indent="0">
              <a:buNone/>
              <a:defRPr sz="2900"/>
            </a:lvl7pPr>
            <a:lvl8pPr marL="10296539" indent="0">
              <a:buNone/>
              <a:defRPr sz="2900"/>
            </a:lvl8pPr>
            <a:lvl9pPr marL="11767474"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5"/>
            <a:ext cx="26334720" cy="2720339"/>
          </a:xfrm>
        </p:spPr>
        <p:txBody>
          <a:bodyPr anchor="b"/>
          <a:lstStyle>
            <a:lvl1pPr algn="l">
              <a:defRPr sz="6600" b="1"/>
            </a:lvl1pPr>
          </a:lstStyle>
          <a:p>
            <a:r>
              <a:rPr lang="en-US"/>
              <a:t>Click to edit Master title style</a:t>
            </a:r>
          </a:p>
        </p:txBody>
      </p:sp>
      <p:sp>
        <p:nvSpPr>
          <p:cNvPr id="3" name="Picture Placeholder 2"/>
          <p:cNvSpPr>
            <a:spLocks noGrp="1"/>
          </p:cNvSpPr>
          <p:nvPr>
            <p:ph type="pic" idx="1"/>
          </p:nvPr>
        </p:nvSpPr>
        <p:spPr>
          <a:xfrm>
            <a:off x="8602982" y="2941318"/>
            <a:ext cx="26334720" cy="19751040"/>
          </a:xfrm>
        </p:spPr>
        <p:txBody>
          <a:bodyPr/>
          <a:lstStyle>
            <a:lvl1pPr marL="0" indent="0">
              <a:buNone/>
              <a:defRPr sz="10200"/>
            </a:lvl1pPr>
            <a:lvl2pPr marL="1470935" indent="0">
              <a:buNone/>
              <a:defRPr sz="9000"/>
            </a:lvl2pPr>
            <a:lvl3pPr marL="2941871" indent="0">
              <a:buNone/>
              <a:defRPr sz="7800"/>
            </a:lvl3pPr>
            <a:lvl4pPr marL="4412802" indent="0">
              <a:buNone/>
              <a:defRPr sz="6600"/>
            </a:lvl4pPr>
            <a:lvl5pPr marL="5883737" indent="0">
              <a:buNone/>
              <a:defRPr sz="6600"/>
            </a:lvl5pPr>
            <a:lvl6pPr marL="7354672" indent="0">
              <a:buNone/>
              <a:defRPr sz="6600"/>
            </a:lvl6pPr>
            <a:lvl7pPr marL="8825607" indent="0">
              <a:buNone/>
              <a:defRPr sz="6600"/>
            </a:lvl7pPr>
            <a:lvl8pPr marL="10296539" indent="0">
              <a:buNone/>
              <a:defRPr sz="6600"/>
            </a:lvl8pPr>
            <a:lvl9pPr marL="11767474" indent="0">
              <a:buNone/>
              <a:defRPr sz="6600"/>
            </a:lvl9pPr>
          </a:lstStyle>
          <a:p>
            <a:endParaRPr lang="en-US"/>
          </a:p>
        </p:txBody>
      </p:sp>
      <p:sp>
        <p:nvSpPr>
          <p:cNvPr id="4" name="Text Placeholder 3"/>
          <p:cNvSpPr>
            <a:spLocks noGrp="1"/>
          </p:cNvSpPr>
          <p:nvPr>
            <p:ph type="body" sz="half" idx="2"/>
          </p:nvPr>
        </p:nvSpPr>
        <p:spPr>
          <a:xfrm>
            <a:off x="8602982" y="25763223"/>
            <a:ext cx="26334720" cy="3863341"/>
          </a:xfrm>
        </p:spPr>
        <p:txBody>
          <a:bodyPr/>
          <a:lstStyle>
            <a:lvl1pPr marL="0" indent="0">
              <a:buNone/>
              <a:defRPr sz="4500"/>
            </a:lvl1pPr>
            <a:lvl2pPr marL="1470935" indent="0">
              <a:buNone/>
              <a:defRPr sz="3700"/>
            </a:lvl2pPr>
            <a:lvl3pPr marL="2941871" indent="0">
              <a:buNone/>
              <a:defRPr sz="3300"/>
            </a:lvl3pPr>
            <a:lvl4pPr marL="4412802" indent="0">
              <a:buNone/>
              <a:defRPr sz="2900"/>
            </a:lvl4pPr>
            <a:lvl5pPr marL="5883737" indent="0">
              <a:buNone/>
              <a:defRPr sz="2900"/>
            </a:lvl5pPr>
            <a:lvl6pPr marL="7354672" indent="0">
              <a:buNone/>
              <a:defRPr sz="2900"/>
            </a:lvl6pPr>
            <a:lvl7pPr marL="8825607" indent="0">
              <a:buNone/>
              <a:defRPr sz="2900"/>
            </a:lvl7pPr>
            <a:lvl8pPr marL="10296539" indent="0">
              <a:buNone/>
              <a:defRPr sz="2900"/>
            </a:lvl8pPr>
            <a:lvl9pPr marL="11767474"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1B4BD060-CFDF-4825-A8B8-395F37BCBBDB}" type="datetimeFigureOut">
              <a:rPr lang="en-US" smtClean="0"/>
              <a:pPr/>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06341-B7A1-4552-B981-330C19C416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1" y="1318259"/>
            <a:ext cx="39502080" cy="5486401"/>
          </a:xfrm>
          <a:prstGeom prst="rect">
            <a:avLst/>
          </a:prstGeom>
        </p:spPr>
        <p:txBody>
          <a:bodyPr vert="horz" lIns="336212" tIns="168108" rIns="336212" bIns="168108" rtlCol="0" anchor="ctr">
            <a:normAutofit/>
          </a:bodyPr>
          <a:lstStyle/>
          <a:p>
            <a:r>
              <a:rPr lang="en-US"/>
              <a:t>Click to edit Master title style</a:t>
            </a:r>
          </a:p>
        </p:txBody>
      </p:sp>
      <p:sp>
        <p:nvSpPr>
          <p:cNvPr id="3" name="Text Placeholder 2"/>
          <p:cNvSpPr>
            <a:spLocks noGrp="1"/>
          </p:cNvSpPr>
          <p:nvPr>
            <p:ph type="body" idx="1"/>
          </p:nvPr>
        </p:nvSpPr>
        <p:spPr>
          <a:xfrm>
            <a:off x="2194561" y="7680967"/>
            <a:ext cx="39502080" cy="21724621"/>
          </a:xfrm>
          <a:prstGeom prst="rect">
            <a:avLst/>
          </a:prstGeom>
        </p:spPr>
        <p:txBody>
          <a:bodyPr vert="horz" lIns="336212" tIns="168108" rIns="336212" bIns="1681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1" y="30510484"/>
            <a:ext cx="10241280" cy="1752601"/>
          </a:xfrm>
          <a:prstGeom prst="rect">
            <a:avLst/>
          </a:prstGeom>
        </p:spPr>
        <p:txBody>
          <a:bodyPr vert="horz" lIns="336212" tIns="168108" rIns="336212" bIns="168108" rtlCol="0" anchor="ctr"/>
          <a:lstStyle>
            <a:lvl1pPr algn="l">
              <a:defRPr sz="3700">
                <a:solidFill>
                  <a:schemeClr val="tx1">
                    <a:tint val="75000"/>
                  </a:schemeClr>
                </a:solidFill>
              </a:defRPr>
            </a:lvl1pPr>
          </a:lstStyle>
          <a:p>
            <a:fld id="{1B4BD060-CFDF-4825-A8B8-395F37BCBBDB}" type="datetimeFigureOut">
              <a:rPr lang="en-US" smtClean="0"/>
              <a:pPr/>
              <a:t>10/16/2018</a:t>
            </a:fld>
            <a:endParaRPr lang="en-US"/>
          </a:p>
        </p:txBody>
      </p:sp>
      <p:sp>
        <p:nvSpPr>
          <p:cNvPr id="5" name="Footer Placeholder 4"/>
          <p:cNvSpPr>
            <a:spLocks noGrp="1"/>
          </p:cNvSpPr>
          <p:nvPr>
            <p:ph type="ftr" sz="quarter" idx="3"/>
          </p:nvPr>
        </p:nvSpPr>
        <p:spPr>
          <a:xfrm>
            <a:off x="14996161" y="30510484"/>
            <a:ext cx="13898880" cy="1752601"/>
          </a:xfrm>
          <a:prstGeom prst="rect">
            <a:avLst/>
          </a:prstGeom>
        </p:spPr>
        <p:txBody>
          <a:bodyPr vert="horz" lIns="336212" tIns="168108" rIns="336212" bIns="168108" rtlCol="0" anchor="ctr"/>
          <a:lstStyle>
            <a:lvl1pPr algn="ctr">
              <a:defRPr sz="3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4"/>
            <a:ext cx="10241280" cy="1752601"/>
          </a:xfrm>
          <a:prstGeom prst="rect">
            <a:avLst/>
          </a:prstGeom>
        </p:spPr>
        <p:txBody>
          <a:bodyPr vert="horz" lIns="336212" tIns="168108" rIns="336212" bIns="168108" rtlCol="0" anchor="ctr"/>
          <a:lstStyle>
            <a:lvl1pPr algn="r">
              <a:defRPr sz="3700">
                <a:solidFill>
                  <a:schemeClr val="tx1">
                    <a:tint val="75000"/>
                  </a:schemeClr>
                </a:solidFill>
              </a:defRPr>
            </a:lvl1pPr>
          </a:lstStyle>
          <a:p>
            <a:fld id="{0C906341-B7A1-4552-B981-330C19C416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41871" rtl="0" eaLnBrk="1" latinLnBrk="0" hangingPunct="1">
        <a:spcBef>
          <a:spcPct val="0"/>
        </a:spcBef>
        <a:buNone/>
        <a:defRPr sz="14300" kern="1200">
          <a:solidFill>
            <a:schemeClr val="tx1"/>
          </a:solidFill>
          <a:latin typeface="+mj-lt"/>
          <a:ea typeface="+mj-ea"/>
          <a:cs typeface="+mj-cs"/>
        </a:defRPr>
      </a:lvl1pPr>
    </p:titleStyle>
    <p:bodyStyle>
      <a:lvl1pPr marL="1103201" indent="-1103201" algn="l" defTabSz="2941871" rtl="0" eaLnBrk="1" latinLnBrk="0" hangingPunct="1">
        <a:spcBef>
          <a:spcPct val="20000"/>
        </a:spcBef>
        <a:buFont typeface="Arial" pitchFamily="34" charset="0"/>
        <a:buChar char="•"/>
        <a:defRPr sz="10200" kern="1200">
          <a:solidFill>
            <a:schemeClr val="tx1"/>
          </a:solidFill>
          <a:latin typeface="+mn-lt"/>
          <a:ea typeface="+mn-ea"/>
          <a:cs typeface="+mn-cs"/>
        </a:defRPr>
      </a:lvl1pPr>
      <a:lvl2pPr marL="2390270" indent="-919335" algn="l" defTabSz="2941871"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77338" indent="-735468" algn="l" defTabSz="2941871" rtl="0" eaLnBrk="1" latinLnBrk="0" hangingPunct="1">
        <a:spcBef>
          <a:spcPct val="20000"/>
        </a:spcBef>
        <a:buFont typeface="Arial" pitchFamily="34" charset="0"/>
        <a:buChar char="•"/>
        <a:defRPr sz="7800" kern="1200">
          <a:solidFill>
            <a:schemeClr val="tx1"/>
          </a:solidFill>
          <a:latin typeface="+mn-lt"/>
          <a:ea typeface="+mn-ea"/>
          <a:cs typeface="+mn-cs"/>
        </a:defRPr>
      </a:lvl3pPr>
      <a:lvl4pPr marL="5148269"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4pPr>
      <a:lvl5pPr marL="6619205"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5pPr>
      <a:lvl6pPr marL="8090140"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6pPr>
      <a:lvl7pPr marL="9561075"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7pPr>
      <a:lvl8pPr marL="11032007"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8pPr>
      <a:lvl9pPr marL="12502942" indent="-735468" algn="l" defTabSz="2941871" rtl="0" eaLnBrk="1" latinLnBrk="0" hangingPunct="1">
        <a:spcBef>
          <a:spcPct val="20000"/>
        </a:spcBef>
        <a:buFont typeface="Arial" pitchFamily="34" charset="0"/>
        <a:buChar char="•"/>
        <a:defRPr sz="6600" kern="1200">
          <a:solidFill>
            <a:schemeClr val="tx1"/>
          </a:solidFill>
          <a:latin typeface="+mn-lt"/>
          <a:ea typeface="+mn-ea"/>
          <a:cs typeface="+mn-cs"/>
        </a:defRPr>
      </a:lvl9pPr>
    </p:bodyStyle>
    <p:otherStyle>
      <a:defPPr>
        <a:defRPr lang="en-US"/>
      </a:defPPr>
      <a:lvl1pPr marL="0" algn="l" defTabSz="2941871" rtl="0" eaLnBrk="1" latinLnBrk="0" hangingPunct="1">
        <a:defRPr sz="5700" kern="1200">
          <a:solidFill>
            <a:schemeClr val="tx1"/>
          </a:solidFill>
          <a:latin typeface="+mn-lt"/>
          <a:ea typeface="+mn-ea"/>
          <a:cs typeface="+mn-cs"/>
        </a:defRPr>
      </a:lvl1pPr>
      <a:lvl2pPr marL="1470935" algn="l" defTabSz="2941871" rtl="0" eaLnBrk="1" latinLnBrk="0" hangingPunct="1">
        <a:defRPr sz="5700" kern="1200">
          <a:solidFill>
            <a:schemeClr val="tx1"/>
          </a:solidFill>
          <a:latin typeface="+mn-lt"/>
          <a:ea typeface="+mn-ea"/>
          <a:cs typeface="+mn-cs"/>
        </a:defRPr>
      </a:lvl2pPr>
      <a:lvl3pPr marL="2941871" algn="l" defTabSz="2941871" rtl="0" eaLnBrk="1" latinLnBrk="0" hangingPunct="1">
        <a:defRPr sz="5700" kern="1200">
          <a:solidFill>
            <a:schemeClr val="tx1"/>
          </a:solidFill>
          <a:latin typeface="+mn-lt"/>
          <a:ea typeface="+mn-ea"/>
          <a:cs typeface="+mn-cs"/>
        </a:defRPr>
      </a:lvl3pPr>
      <a:lvl4pPr marL="4412802" algn="l" defTabSz="2941871" rtl="0" eaLnBrk="1" latinLnBrk="0" hangingPunct="1">
        <a:defRPr sz="5700" kern="1200">
          <a:solidFill>
            <a:schemeClr val="tx1"/>
          </a:solidFill>
          <a:latin typeface="+mn-lt"/>
          <a:ea typeface="+mn-ea"/>
          <a:cs typeface="+mn-cs"/>
        </a:defRPr>
      </a:lvl4pPr>
      <a:lvl5pPr marL="5883737" algn="l" defTabSz="2941871" rtl="0" eaLnBrk="1" latinLnBrk="0" hangingPunct="1">
        <a:defRPr sz="5700" kern="1200">
          <a:solidFill>
            <a:schemeClr val="tx1"/>
          </a:solidFill>
          <a:latin typeface="+mn-lt"/>
          <a:ea typeface="+mn-ea"/>
          <a:cs typeface="+mn-cs"/>
        </a:defRPr>
      </a:lvl5pPr>
      <a:lvl6pPr marL="7354672" algn="l" defTabSz="2941871" rtl="0" eaLnBrk="1" latinLnBrk="0" hangingPunct="1">
        <a:defRPr sz="5700" kern="1200">
          <a:solidFill>
            <a:schemeClr val="tx1"/>
          </a:solidFill>
          <a:latin typeface="+mn-lt"/>
          <a:ea typeface="+mn-ea"/>
          <a:cs typeface="+mn-cs"/>
        </a:defRPr>
      </a:lvl6pPr>
      <a:lvl7pPr marL="8825607" algn="l" defTabSz="2941871" rtl="0" eaLnBrk="1" latinLnBrk="0" hangingPunct="1">
        <a:defRPr sz="5700" kern="1200">
          <a:solidFill>
            <a:schemeClr val="tx1"/>
          </a:solidFill>
          <a:latin typeface="+mn-lt"/>
          <a:ea typeface="+mn-ea"/>
          <a:cs typeface="+mn-cs"/>
        </a:defRPr>
      </a:lvl7pPr>
      <a:lvl8pPr marL="10296539" algn="l" defTabSz="2941871" rtl="0" eaLnBrk="1" latinLnBrk="0" hangingPunct="1">
        <a:defRPr sz="5700" kern="1200">
          <a:solidFill>
            <a:schemeClr val="tx1"/>
          </a:solidFill>
          <a:latin typeface="+mn-lt"/>
          <a:ea typeface="+mn-ea"/>
          <a:cs typeface="+mn-cs"/>
        </a:defRPr>
      </a:lvl8pPr>
      <a:lvl9pPr marL="11767474" algn="l" defTabSz="2941871" rtl="0" eaLnBrk="1" latinLnBrk="0" hangingPunct="1">
        <a:defRPr sz="5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18" Type="http://schemas.microsoft.com/office/2007/relationships/diagramDrawing" Target="../diagrams/drawing1.xml"/><Relationship Id="rId3" Type="http://schemas.openxmlformats.org/officeDocument/2006/relationships/image" Target="../media/image1.tiff"/><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diagramColors" Target="../diagrams/colors1.xml"/><Relationship Id="rId2" Type="http://schemas.openxmlformats.org/officeDocument/2006/relationships/notesSlide" Target="../notesSlides/notesSlide1.xml"/><Relationship Id="rId16" Type="http://schemas.openxmlformats.org/officeDocument/2006/relationships/diagramQuickStyle" Target="../diagrams/quickStyle1.xml"/><Relationship Id="rId20"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tiff"/><Relationship Id="rId5" Type="http://schemas.openxmlformats.org/officeDocument/2006/relationships/image" Target="../media/image3.png"/><Relationship Id="rId15" Type="http://schemas.openxmlformats.org/officeDocument/2006/relationships/diagramLayout" Target="../diagrams/layout1.xml"/><Relationship Id="rId10" Type="http://schemas.openxmlformats.org/officeDocument/2006/relationships/image" Target="../media/image8.jpeg"/><Relationship Id="rId19" Type="http://schemas.openxmlformats.org/officeDocument/2006/relationships/image" Target="../media/image12.png"/><Relationship Id="rId4" Type="http://schemas.openxmlformats.org/officeDocument/2006/relationships/image" Target="../media/image2.tiff"/><Relationship Id="rId9" Type="http://schemas.openxmlformats.org/officeDocument/2006/relationships/image" Target="../media/image7.jpeg"/><Relationship Id="rId1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Rounded Rectangle 136">
            <a:extLst>
              <a:ext uri="{FF2B5EF4-FFF2-40B4-BE49-F238E27FC236}">
                <a16:creationId xmlns:a16="http://schemas.microsoft.com/office/drawing/2014/main" id="{2CA9694D-C49F-48D8-9B66-FF7A254094EA}"/>
              </a:ext>
            </a:extLst>
          </p:cNvPr>
          <p:cNvSpPr/>
          <p:nvPr/>
        </p:nvSpPr>
        <p:spPr>
          <a:xfrm>
            <a:off x="115879" y="21314809"/>
            <a:ext cx="9940464" cy="1783545"/>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Rapid Prototyping</a:t>
            </a:r>
          </a:p>
        </p:txBody>
      </p:sp>
      <p:grpSp>
        <p:nvGrpSpPr>
          <p:cNvPr id="358" name="Group 357">
            <a:extLst>
              <a:ext uri="{FF2B5EF4-FFF2-40B4-BE49-F238E27FC236}">
                <a16:creationId xmlns:a16="http://schemas.microsoft.com/office/drawing/2014/main" id="{0113F4D8-C806-43B5-9E67-20006DED06C1}"/>
              </a:ext>
            </a:extLst>
          </p:cNvPr>
          <p:cNvGrpSpPr/>
          <p:nvPr/>
        </p:nvGrpSpPr>
        <p:grpSpPr>
          <a:xfrm>
            <a:off x="175826" y="12817542"/>
            <a:ext cx="9880518" cy="8086658"/>
            <a:chOff x="33674956" y="21251849"/>
            <a:chExt cx="16301120" cy="9322403"/>
          </a:xfrm>
        </p:grpSpPr>
        <p:grpSp>
          <p:nvGrpSpPr>
            <p:cNvPr id="359" name="Group 358">
              <a:extLst>
                <a:ext uri="{FF2B5EF4-FFF2-40B4-BE49-F238E27FC236}">
                  <a16:creationId xmlns:a16="http://schemas.microsoft.com/office/drawing/2014/main" id="{3062AC89-7212-493A-A95A-949C6CEF8C7D}"/>
                </a:ext>
              </a:extLst>
            </p:cNvPr>
            <p:cNvGrpSpPr/>
            <p:nvPr/>
          </p:nvGrpSpPr>
          <p:grpSpPr>
            <a:xfrm>
              <a:off x="33674956" y="21251849"/>
              <a:ext cx="16301120" cy="9322403"/>
              <a:chOff x="33674956" y="21251849"/>
              <a:chExt cx="16301120" cy="9322403"/>
            </a:xfrm>
          </p:grpSpPr>
          <p:sp>
            <p:nvSpPr>
              <p:cNvPr id="361" name="Rounded Rectangle 136">
                <a:extLst>
                  <a:ext uri="{FF2B5EF4-FFF2-40B4-BE49-F238E27FC236}">
                    <a16:creationId xmlns:a16="http://schemas.microsoft.com/office/drawing/2014/main" id="{CE302FF1-B01C-4E6C-8619-F6FB1DB3B2B1}"/>
                  </a:ext>
                </a:extLst>
              </p:cNvPr>
              <p:cNvSpPr/>
              <p:nvPr/>
            </p:nvSpPr>
            <p:spPr>
              <a:xfrm>
                <a:off x="33674956" y="21251849"/>
                <a:ext cx="16301118" cy="1863804"/>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Background</a:t>
                </a:r>
              </a:p>
            </p:txBody>
          </p:sp>
          <p:sp>
            <p:nvSpPr>
              <p:cNvPr id="363" name="Rectangle 362">
                <a:extLst>
                  <a:ext uri="{FF2B5EF4-FFF2-40B4-BE49-F238E27FC236}">
                    <a16:creationId xmlns:a16="http://schemas.microsoft.com/office/drawing/2014/main" id="{BBD8BD51-508A-402A-AD51-A0B6104E30F1}"/>
                  </a:ext>
                </a:extLst>
              </p:cNvPr>
              <p:cNvSpPr/>
              <p:nvPr/>
            </p:nvSpPr>
            <p:spPr>
              <a:xfrm>
                <a:off x="33674958" y="22823856"/>
                <a:ext cx="16301118" cy="7750396"/>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endParaRPr lang="en-US" sz="5700" dirty="0">
                  <a:solidFill>
                    <a:srgbClr val="FFCC00"/>
                  </a:solidFill>
                  <a:latin typeface="Book Antiqua" panose="02040602050305030304" pitchFamily="18" charset="0"/>
                  <a:cs typeface="Arial" pitchFamily="34" charset="0"/>
                </a:endParaRPr>
              </a:p>
            </p:txBody>
          </p:sp>
        </p:grpSp>
        <p:sp>
          <p:nvSpPr>
            <p:cNvPr id="360" name="Content Placeholder 2">
              <a:extLst>
                <a:ext uri="{FF2B5EF4-FFF2-40B4-BE49-F238E27FC236}">
                  <a16:creationId xmlns:a16="http://schemas.microsoft.com/office/drawing/2014/main" id="{B25ED2B2-1E1C-4CDF-9AA6-ABAA08139144}"/>
                </a:ext>
              </a:extLst>
            </p:cNvPr>
            <p:cNvSpPr txBox="1">
              <a:spLocks/>
            </p:cNvSpPr>
            <p:nvPr/>
          </p:nvSpPr>
          <p:spPr>
            <a:xfrm>
              <a:off x="33674956" y="22204680"/>
              <a:ext cx="16301120" cy="949444"/>
            </a:xfrm>
            <a:prstGeom prst="rect">
              <a:avLst/>
            </a:prstGeom>
          </p:spPr>
          <p:txBody>
            <a:bodyPr vert="horz" wrap="square" lIns="402330" tIns="201165" rIns="402330" bIns="201165" rtlCol="0">
              <a:spAutoFit/>
            </a:bodyPr>
            <a:lstStyle/>
            <a:p>
              <a:pPr marL="501752" indent="-501752">
                <a:spcBef>
                  <a:spcPct val="20000"/>
                </a:spcBef>
                <a:buFont typeface="Arial" pitchFamily="34" charset="0"/>
                <a:buChar char="•"/>
                <a:defRPr/>
              </a:pPr>
              <a:endParaRPr lang="en-US" sz="2000" dirty="0">
                <a:solidFill>
                  <a:srgbClr val="FFCC00"/>
                </a:solidFill>
                <a:latin typeface="Book Antiqua" panose="02040602050305030304" pitchFamily="18" charset="0"/>
                <a:cs typeface="Arial" pitchFamily="34" charset="0"/>
              </a:endParaRPr>
            </a:p>
          </p:txBody>
        </p:sp>
      </p:grpSp>
      <p:grpSp>
        <p:nvGrpSpPr>
          <p:cNvPr id="8" name="Group 7"/>
          <p:cNvGrpSpPr/>
          <p:nvPr/>
        </p:nvGrpSpPr>
        <p:grpSpPr>
          <a:xfrm>
            <a:off x="228600" y="4649388"/>
            <a:ext cx="9883948" cy="7847412"/>
            <a:chOff x="310244" y="4280715"/>
            <a:chExt cx="15544800" cy="25655959"/>
          </a:xfrm>
        </p:grpSpPr>
        <p:sp>
          <p:nvSpPr>
            <p:cNvPr id="15" name="Rounded Rectangle 14"/>
            <p:cNvSpPr/>
            <p:nvPr/>
          </p:nvSpPr>
          <p:spPr>
            <a:xfrm>
              <a:off x="310244" y="4280715"/>
              <a:ext cx="15544800" cy="4570431"/>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Abstract</a:t>
              </a:r>
            </a:p>
          </p:txBody>
        </p:sp>
        <p:sp>
          <p:nvSpPr>
            <p:cNvPr id="68" name="Rectangle 67"/>
            <p:cNvSpPr/>
            <p:nvPr/>
          </p:nvSpPr>
          <p:spPr>
            <a:xfrm>
              <a:off x="310244" y="8255617"/>
              <a:ext cx="15544800" cy="21681057"/>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sz="1200" dirty="0">
                <a:latin typeface="Book Antiqua" panose="02040602050305030304" pitchFamily="18" charset="0"/>
                <a:cs typeface="Arial" pitchFamily="34" charset="0"/>
              </a:endParaRPr>
            </a:p>
          </p:txBody>
        </p:sp>
      </p:grpSp>
      <p:grpSp>
        <p:nvGrpSpPr>
          <p:cNvPr id="29" name="Group 28"/>
          <p:cNvGrpSpPr/>
          <p:nvPr/>
        </p:nvGrpSpPr>
        <p:grpSpPr>
          <a:xfrm>
            <a:off x="10112549" y="4655942"/>
            <a:ext cx="22196798" cy="28097184"/>
            <a:chOff x="13354185" y="4669873"/>
            <a:chExt cx="21401544" cy="28030595"/>
          </a:xfrm>
        </p:grpSpPr>
        <p:sp>
          <p:nvSpPr>
            <p:cNvPr id="163" name="Rounded Rectangle 162"/>
            <p:cNvSpPr/>
            <p:nvPr/>
          </p:nvSpPr>
          <p:spPr>
            <a:xfrm>
              <a:off x="24100345" y="4669873"/>
              <a:ext cx="10655383" cy="1567544"/>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600" b="1" dirty="0">
                  <a:solidFill>
                    <a:srgbClr val="CDB87D"/>
                  </a:solidFill>
                  <a:latin typeface="Book Antiqua" panose="02040602050305030304" pitchFamily="18" charset="0"/>
                  <a:cs typeface="Arial" pitchFamily="34" charset="0"/>
                </a:rPr>
                <a:t>Results</a:t>
              </a:r>
            </a:p>
          </p:txBody>
        </p:sp>
        <p:sp>
          <p:nvSpPr>
            <p:cNvPr id="162" name="Rounded Rectangle 161"/>
            <p:cNvSpPr/>
            <p:nvPr/>
          </p:nvSpPr>
          <p:spPr>
            <a:xfrm>
              <a:off x="13354185" y="4669873"/>
              <a:ext cx="10682735" cy="1559512"/>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600" b="1" dirty="0">
                  <a:solidFill>
                    <a:srgbClr val="CDB87D"/>
                  </a:solidFill>
                  <a:latin typeface="Book Antiqua" panose="02040602050305030304" pitchFamily="18" charset="0"/>
                  <a:cs typeface="Arial" pitchFamily="34" charset="0"/>
                </a:rPr>
                <a:t>Methods</a:t>
              </a:r>
            </a:p>
          </p:txBody>
        </p:sp>
        <p:grpSp>
          <p:nvGrpSpPr>
            <p:cNvPr id="1031" name="Group 1030"/>
            <p:cNvGrpSpPr/>
            <p:nvPr/>
          </p:nvGrpSpPr>
          <p:grpSpPr>
            <a:xfrm>
              <a:off x="13363418" y="5913032"/>
              <a:ext cx="21392311" cy="26787436"/>
              <a:chOff x="15400268" y="5381525"/>
              <a:chExt cx="24904457" cy="24555150"/>
            </a:xfrm>
          </p:grpSpPr>
          <p:sp>
            <p:nvSpPr>
              <p:cNvPr id="79" name="Rectangle 78"/>
              <p:cNvSpPr/>
              <p:nvPr/>
            </p:nvSpPr>
            <p:spPr>
              <a:xfrm>
                <a:off x="15400268" y="5381525"/>
                <a:ext cx="24904457" cy="24555150"/>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sz="1400" b="1" dirty="0">
                  <a:latin typeface="Book Antiqua" panose="02040602050305030304" pitchFamily="18" charset="0"/>
                  <a:cs typeface="Arial" pitchFamily="34" charset="0"/>
                </a:endParaRPr>
              </a:p>
            </p:txBody>
          </p:sp>
          <p:cxnSp>
            <p:nvCxnSpPr>
              <p:cNvPr id="102" name="Straight Connector 101"/>
              <p:cNvCxnSpPr>
                <a:cxnSpLocks/>
                <a:stCxn id="79" idx="0"/>
              </p:cNvCxnSpPr>
              <p:nvPr/>
            </p:nvCxnSpPr>
            <p:spPr>
              <a:xfrm>
                <a:off x="27852498" y="5381525"/>
                <a:ext cx="29524" cy="24555148"/>
              </a:xfrm>
              <a:prstGeom prst="line">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cxnSp>
        </p:grpSp>
      </p:grpSp>
      <p:sp>
        <p:nvSpPr>
          <p:cNvPr id="74" name="Content Placeholder 2"/>
          <p:cNvSpPr txBox="1">
            <a:spLocks/>
          </p:cNvSpPr>
          <p:nvPr/>
        </p:nvSpPr>
        <p:spPr>
          <a:xfrm>
            <a:off x="8267037" y="10287853"/>
            <a:ext cx="7949795" cy="15109169"/>
          </a:xfrm>
          <a:prstGeom prst="rect">
            <a:avLst/>
          </a:prstGeom>
        </p:spPr>
        <p:txBody>
          <a:bodyPr lIns="66861" tIns="33431" rIns="66861" bIns="33431">
            <a:noAutofit/>
          </a:bodyPr>
          <a:lstStyle/>
          <a:p>
            <a:pPr marL="501752" indent="-501752" algn="just" defTabSz="2941871">
              <a:spcBef>
                <a:spcPct val="20000"/>
              </a:spcBef>
              <a:defRPr/>
            </a:pPr>
            <a:endParaRPr lang="en-US" sz="2000" b="1" dirty="0">
              <a:latin typeface="Book Antiqua" panose="02040602050305030304" pitchFamily="18" charset="0"/>
              <a:cs typeface="Arial" pitchFamily="34" charset="0"/>
            </a:endParaRPr>
          </a:p>
        </p:txBody>
      </p:sp>
      <p:sp>
        <p:nvSpPr>
          <p:cNvPr id="80" name="TextBox 79"/>
          <p:cNvSpPr txBox="1"/>
          <p:nvPr/>
        </p:nvSpPr>
        <p:spPr>
          <a:xfrm>
            <a:off x="12726091" y="20358240"/>
            <a:ext cx="292685" cy="319638"/>
          </a:xfrm>
          <a:prstGeom prst="rect">
            <a:avLst/>
          </a:prstGeom>
          <a:noFill/>
        </p:spPr>
        <p:txBody>
          <a:bodyPr wrap="square" lIns="66861" tIns="33431" rIns="66861" bIns="33431" rtlCol="0">
            <a:spAutoFit/>
          </a:bodyPr>
          <a:lstStyle/>
          <a:p>
            <a:pPr algn="just"/>
            <a:endParaRPr lang="en-US" sz="1600" b="1" dirty="0">
              <a:latin typeface="Book Antiqua" panose="02040602050305030304" pitchFamily="18" charset="0"/>
              <a:cs typeface="Arial" pitchFamily="34" charset="0"/>
            </a:endParaRPr>
          </a:p>
        </p:txBody>
      </p:sp>
      <p:grpSp>
        <p:nvGrpSpPr>
          <p:cNvPr id="129" name="Group 128"/>
          <p:cNvGrpSpPr/>
          <p:nvPr/>
        </p:nvGrpSpPr>
        <p:grpSpPr>
          <a:xfrm>
            <a:off x="137403" y="22571706"/>
            <a:ext cx="9895131" cy="10181419"/>
            <a:chOff x="33674956" y="21226916"/>
            <a:chExt cx="16301120" cy="3205003"/>
          </a:xfrm>
        </p:grpSpPr>
        <p:sp>
          <p:nvSpPr>
            <p:cNvPr id="138" name="Rectangle 137"/>
            <p:cNvSpPr/>
            <p:nvPr/>
          </p:nvSpPr>
          <p:spPr>
            <a:xfrm>
              <a:off x="33674958" y="21226916"/>
              <a:ext cx="16301118" cy="3205003"/>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endParaRPr lang="en-US" sz="5700" dirty="0">
                <a:solidFill>
                  <a:srgbClr val="FFCC00"/>
                </a:solidFill>
                <a:latin typeface="Book Antiqua" panose="02040602050305030304" pitchFamily="18" charset="0"/>
                <a:cs typeface="Arial" pitchFamily="34" charset="0"/>
              </a:endParaRPr>
            </a:p>
          </p:txBody>
        </p:sp>
        <p:sp>
          <p:nvSpPr>
            <p:cNvPr id="131" name="Content Placeholder 2"/>
            <p:cNvSpPr txBox="1">
              <a:spLocks/>
            </p:cNvSpPr>
            <p:nvPr/>
          </p:nvSpPr>
          <p:spPr>
            <a:xfrm>
              <a:off x="33674956" y="22204679"/>
              <a:ext cx="16301120" cy="389537"/>
            </a:xfrm>
            <a:prstGeom prst="rect">
              <a:avLst/>
            </a:prstGeom>
          </p:spPr>
          <p:txBody>
            <a:bodyPr vert="horz" wrap="square" lIns="402330" tIns="201165" rIns="402330" bIns="201165" rtlCol="0">
              <a:spAutoFit/>
            </a:bodyPr>
            <a:lstStyle/>
            <a:p>
              <a:pPr marL="501752" indent="-501752">
                <a:spcBef>
                  <a:spcPct val="20000"/>
                </a:spcBef>
                <a:buFont typeface="Arial" pitchFamily="34" charset="0"/>
                <a:buChar char="•"/>
                <a:defRPr/>
              </a:pPr>
              <a:endParaRPr lang="en-US" sz="2000" dirty="0">
                <a:solidFill>
                  <a:srgbClr val="FFCC00"/>
                </a:solidFill>
                <a:latin typeface="Book Antiqua" panose="02040602050305030304" pitchFamily="18" charset="0"/>
                <a:cs typeface="Arial" pitchFamily="34" charset="0"/>
              </a:endParaRPr>
            </a:p>
          </p:txBody>
        </p:sp>
      </p:grpSp>
      <p:sp>
        <p:nvSpPr>
          <p:cNvPr id="7" name="TextBox 6"/>
          <p:cNvSpPr txBox="1"/>
          <p:nvPr/>
        </p:nvSpPr>
        <p:spPr>
          <a:xfrm>
            <a:off x="460484" y="6403728"/>
            <a:ext cx="9388539" cy="5669048"/>
          </a:xfrm>
          <a:prstGeom prst="rect">
            <a:avLst/>
          </a:prstGeom>
          <a:noFill/>
        </p:spPr>
        <p:txBody>
          <a:bodyPr wrap="square" lIns="66861" tIns="33431" rIns="66861" bIns="33431" rtlCol="0">
            <a:spAutoFit/>
          </a:bodyPr>
          <a:lstStyle/>
          <a:p>
            <a:pPr algn="just"/>
            <a:r>
              <a:rPr lang="en-US" sz="2800" dirty="0">
                <a:latin typeface="Book Antiqua" panose="02040602050305030304" pitchFamily="18" charset="0"/>
                <a:cs typeface="Arial"/>
              </a:rPr>
              <a:t>Our laboratory has been developing FingerSight, which relies on computer vision to recognize and locate specified targets, and then gives guidance via haptic feedback. It consists of a miniature camera and array of vibrators mounted on the finger. Controlled and rapid scanning of the visual environment is possible with the hand, providing the visually impaired user with the ability to “see” with their finger and use that information to navigate areas and find objects critical to their daily lives. </a:t>
            </a:r>
            <a:r>
              <a:rPr lang="en-US" sz="2800" b="1" dirty="0">
                <a:latin typeface="Book Antiqua" panose="02040602050305030304" pitchFamily="18" charset="0"/>
                <a:cs typeface="Arial"/>
              </a:rPr>
              <a:t>To devise optimal control processes for this new human-machine system, we are developing a 3D tracking system for experiments with the FingerSight device, and report on our preliminary results here</a:t>
            </a:r>
            <a:r>
              <a:rPr lang="en-US" sz="2800" dirty="0">
                <a:latin typeface="Book Antiqua" panose="02040602050305030304" pitchFamily="18" charset="0"/>
                <a:cs typeface="Arial"/>
              </a:rPr>
              <a:t>.</a:t>
            </a:r>
          </a:p>
        </p:txBody>
      </p:sp>
      <p:grpSp>
        <p:nvGrpSpPr>
          <p:cNvPr id="11" name="Group 10"/>
          <p:cNvGrpSpPr/>
          <p:nvPr/>
        </p:nvGrpSpPr>
        <p:grpSpPr>
          <a:xfrm>
            <a:off x="32283400" y="4655942"/>
            <a:ext cx="11431970" cy="8579299"/>
            <a:chOff x="33486260" y="20848797"/>
            <a:chExt cx="16489815" cy="10145422"/>
          </a:xfrm>
        </p:grpSpPr>
        <p:sp>
          <p:nvSpPr>
            <p:cNvPr id="96" name="Rounded Rectangle 95"/>
            <p:cNvSpPr/>
            <p:nvPr/>
          </p:nvSpPr>
          <p:spPr>
            <a:xfrm>
              <a:off x="33674956" y="20848797"/>
              <a:ext cx="16301119" cy="2536625"/>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Discussion</a:t>
              </a:r>
            </a:p>
          </p:txBody>
        </p:sp>
        <p:sp>
          <p:nvSpPr>
            <p:cNvPr id="98" name="Rectangle 97"/>
            <p:cNvSpPr/>
            <p:nvPr/>
          </p:nvSpPr>
          <p:spPr>
            <a:xfrm>
              <a:off x="33486260" y="22235964"/>
              <a:ext cx="16489815" cy="8758255"/>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sz="5700" dirty="0">
                <a:latin typeface="Book Antiqua" panose="02040602050305030304" pitchFamily="18" charset="0"/>
                <a:cs typeface="Arial" pitchFamily="34" charset="0"/>
              </a:endParaRPr>
            </a:p>
          </p:txBody>
        </p:sp>
      </p:grpSp>
      <p:sp>
        <p:nvSpPr>
          <p:cNvPr id="4" name="Rectangle 3"/>
          <p:cNvSpPr/>
          <p:nvPr/>
        </p:nvSpPr>
        <p:spPr>
          <a:xfrm>
            <a:off x="-28370" y="-20673"/>
            <a:ext cx="43919570" cy="4297227"/>
          </a:xfrm>
          <a:prstGeom prst="rect">
            <a:avLst/>
          </a:prstGeom>
          <a:solidFill>
            <a:srgbClr val="CDB87D"/>
          </a:solidFill>
          <a:ln>
            <a:noFill/>
          </a:ln>
        </p:spPr>
        <p:style>
          <a:lnRef idx="2">
            <a:schemeClr val="accent1">
              <a:shade val="50000"/>
            </a:schemeClr>
          </a:lnRef>
          <a:fillRef idx="1">
            <a:schemeClr val="accent1"/>
          </a:fillRef>
          <a:effectRef idx="0">
            <a:schemeClr val="accent1"/>
          </a:effectRef>
          <a:fontRef idx="minor">
            <a:schemeClr val="lt1"/>
          </a:fontRef>
        </p:style>
        <p:txBody>
          <a:bodyPr lIns="5265353" tIns="29253" rIns="5265353" bIns="33431" rtlCol="0" anchor="ctr" anchorCtr="0"/>
          <a:lstStyle/>
          <a:p>
            <a:pPr algn="ctr"/>
            <a:r>
              <a:rPr lang="en-US" sz="2400" dirty="0">
                <a:solidFill>
                  <a:srgbClr val="FF0000"/>
                </a:solidFill>
                <a:latin typeface="Book Antiqua" panose="02040602050305030304" pitchFamily="18" charset="0"/>
                <a:cs typeface="Arial" pitchFamily="34" charset="0"/>
              </a:rPr>
              <a:t>. </a:t>
            </a:r>
          </a:p>
        </p:txBody>
      </p:sp>
      <p:grpSp>
        <p:nvGrpSpPr>
          <p:cNvPr id="10" name="Group 9"/>
          <p:cNvGrpSpPr/>
          <p:nvPr/>
        </p:nvGrpSpPr>
        <p:grpSpPr>
          <a:xfrm>
            <a:off x="32356798" y="13500144"/>
            <a:ext cx="11367288" cy="4297227"/>
            <a:chOff x="16154397" y="21928626"/>
            <a:chExt cx="17190724" cy="12299703"/>
          </a:xfrm>
        </p:grpSpPr>
        <p:sp>
          <p:nvSpPr>
            <p:cNvPr id="103" name="Rounded Rectangle 102"/>
            <p:cNvSpPr/>
            <p:nvPr/>
          </p:nvSpPr>
          <p:spPr>
            <a:xfrm>
              <a:off x="16154397" y="21928626"/>
              <a:ext cx="17190719" cy="4111934"/>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Conclusion</a:t>
              </a:r>
            </a:p>
          </p:txBody>
        </p:sp>
        <p:sp>
          <p:nvSpPr>
            <p:cNvPr id="104" name="Rectangle 103"/>
            <p:cNvSpPr/>
            <p:nvPr/>
          </p:nvSpPr>
          <p:spPr>
            <a:xfrm>
              <a:off x="16154402" y="24912974"/>
              <a:ext cx="17190719" cy="9315355"/>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sz="6600">
                <a:latin typeface="Book Antiqua" panose="02040602050305030304" pitchFamily="18" charset="0"/>
                <a:cs typeface="Arial" pitchFamily="34" charset="0"/>
              </a:endParaRPr>
            </a:p>
          </p:txBody>
        </p:sp>
      </p:grpSp>
      <p:grpSp>
        <p:nvGrpSpPr>
          <p:cNvPr id="64" name="Group 63"/>
          <p:cNvGrpSpPr/>
          <p:nvPr/>
        </p:nvGrpSpPr>
        <p:grpSpPr>
          <a:xfrm>
            <a:off x="32414219" y="29020762"/>
            <a:ext cx="11301151" cy="3726577"/>
            <a:chOff x="33680637" y="26581433"/>
            <a:chExt cx="16301119" cy="3495273"/>
          </a:xfrm>
        </p:grpSpPr>
        <p:grpSp>
          <p:nvGrpSpPr>
            <p:cNvPr id="12" name="Group 11"/>
            <p:cNvGrpSpPr/>
            <p:nvPr/>
          </p:nvGrpSpPr>
          <p:grpSpPr>
            <a:xfrm>
              <a:off x="33680637" y="26581433"/>
              <a:ext cx="16301119" cy="3495273"/>
              <a:chOff x="33680637" y="26581433"/>
              <a:chExt cx="16301119" cy="3495273"/>
            </a:xfrm>
          </p:grpSpPr>
          <p:sp>
            <p:nvSpPr>
              <p:cNvPr id="143" name="Rounded Rectangle 142"/>
              <p:cNvSpPr/>
              <p:nvPr/>
            </p:nvSpPr>
            <p:spPr>
              <a:xfrm>
                <a:off x="33680637" y="26581433"/>
                <a:ext cx="16301119" cy="2285708"/>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Acknowledgements</a:t>
                </a:r>
              </a:p>
            </p:txBody>
          </p:sp>
          <p:sp>
            <p:nvSpPr>
              <p:cNvPr id="144" name="Rectangle 143"/>
              <p:cNvSpPr/>
              <p:nvPr/>
            </p:nvSpPr>
            <p:spPr>
              <a:xfrm>
                <a:off x="33680637" y="27851271"/>
                <a:ext cx="16301119" cy="2225435"/>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sz="5700">
                  <a:latin typeface="Book Antiqua" panose="02040602050305030304" pitchFamily="18" charset="0"/>
                  <a:cs typeface="Arial" pitchFamily="34" charset="0"/>
                </a:endParaRPr>
              </a:p>
            </p:txBody>
          </p:sp>
        </p:grpSp>
        <p:sp>
          <p:nvSpPr>
            <p:cNvPr id="153" name="TextBox 152"/>
            <p:cNvSpPr txBox="1"/>
            <p:nvPr/>
          </p:nvSpPr>
          <p:spPr>
            <a:xfrm>
              <a:off x="33804634" y="28112402"/>
              <a:ext cx="15940679" cy="1703172"/>
            </a:xfrm>
            <a:prstGeom prst="rect">
              <a:avLst/>
            </a:prstGeom>
            <a:noFill/>
          </p:spPr>
          <p:txBody>
            <a:bodyPr wrap="square" rtlCol="0">
              <a:spAutoFit/>
            </a:bodyPr>
            <a:lstStyle/>
            <a:p>
              <a:pPr algn="just"/>
              <a:r>
                <a:rPr lang="en-US" sz="2800" dirty="0">
                  <a:latin typeface="Book Antiqua" panose="02040602050305030304" pitchFamily="18" charset="0"/>
                </a:rPr>
                <a:t>Funding provided by the Swanson School of Engineering and the Office of the Provost at the University of Pittsburgh, NSF grant ILS-1518630, as well as the Pittsburgh Innovation Challenge (PInCh). We wish to thank Pitt EXCEL for guidance and support. </a:t>
              </a:r>
            </a:p>
          </p:txBody>
        </p:sp>
      </p:grpSp>
      <p:cxnSp>
        <p:nvCxnSpPr>
          <p:cNvPr id="67" name="Straight Connector 66" hidden="1"/>
          <p:cNvCxnSpPr/>
          <p:nvPr/>
        </p:nvCxnSpPr>
        <p:spPr>
          <a:xfrm>
            <a:off x="22370767" y="9844396"/>
            <a:ext cx="0" cy="10417256"/>
          </a:xfrm>
          <a:prstGeom prst="line">
            <a:avLst/>
          </a:prstGeom>
          <a:ln w="101600">
            <a:solidFill>
              <a:srgbClr val="A5ACB0"/>
            </a:solidFill>
          </a:ln>
        </p:spPr>
        <p:style>
          <a:lnRef idx="1">
            <a:schemeClr val="accent1"/>
          </a:lnRef>
          <a:fillRef idx="0">
            <a:schemeClr val="accent1"/>
          </a:fillRef>
          <a:effectRef idx="0">
            <a:schemeClr val="accent1"/>
          </a:effectRef>
          <a:fontRef idx="minor">
            <a:schemeClr val="tx1"/>
          </a:fontRef>
        </p:style>
      </p:cxnSp>
      <p:grpSp>
        <p:nvGrpSpPr>
          <p:cNvPr id="25" name="Group 24" hidden="1"/>
          <p:cNvGrpSpPr/>
          <p:nvPr/>
        </p:nvGrpSpPr>
        <p:grpSpPr>
          <a:xfrm>
            <a:off x="24329883" y="18062274"/>
            <a:ext cx="6641242" cy="5107400"/>
            <a:chOff x="25136844" y="13219192"/>
            <a:chExt cx="11887200" cy="7315305"/>
          </a:xfrm>
        </p:grpSpPr>
        <p:sp>
          <p:nvSpPr>
            <p:cNvPr id="100" name="TextBox 99"/>
            <p:cNvSpPr txBox="1"/>
            <p:nvPr/>
          </p:nvSpPr>
          <p:spPr>
            <a:xfrm>
              <a:off x="25136844" y="13219192"/>
              <a:ext cx="11887200" cy="1013902"/>
            </a:xfrm>
            <a:prstGeom prst="rect">
              <a:avLst/>
            </a:prstGeom>
            <a:noFill/>
          </p:spPr>
          <p:txBody>
            <a:bodyPr wrap="square" rtlCol="0">
              <a:spAutoFit/>
            </a:bodyPr>
            <a:lstStyle/>
            <a:p>
              <a:pPr algn="ctr"/>
              <a:r>
                <a:rPr lang="en-US" sz="2000" b="1" dirty="0">
                  <a:latin typeface="Arial" pitchFamily="34" charset="0"/>
                  <a:cs typeface="Arial" pitchFamily="34" charset="0"/>
                </a:rPr>
                <a:t>Figure 4. </a:t>
              </a:r>
              <a:r>
                <a:rPr lang="en-US" sz="2000" dirty="0">
                  <a:latin typeface="Arial" pitchFamily="34" charset="0"/>
                  <a:cs typeface="Arial" pitchFamily="34" charset="0"/>
                </a:rPr>
                <a:t>Hydrophobicity of </a:t>
              </a:r>
              <a:r>
                <a:rPr lang="el-GR" sz="2000" dirty="0">
                  <a:latin typeface="Arial" pitchFamily="34" charset="0"/>
                  <a:cs typeface="Arial" pitchFamily="34" charset="0"/>
                </a:rPr>
                <a:t>α</a:t>
              </a:r>
              <a:r>
                <a:rPr lang="en-US" sz="2000" dirty="0">
                  <a:latin typeface="Arial" pitchFamily="34" charset="0"/>
                  <a:cs typeface="Arial" pitchFamily="34" charset="0"/>
                </a:rPr>
                <a:t>-integrin membrane-proximal residues correlates to CIB1 binding affinity</a:t>
              </a:r>
            </a:p>
          </p:txBody>
        </p:sp>
        <p:sp>
          <p:nvSpPr>
            <p:cNvPr id="155" name="TextBox 154"/>
            <p:cNvSpPr txBox="1"/>
            <p:nvPr/>
          </p:nvSpPr>
          <p:spPr>
            <a:xfrm>
              <a:off x="25136844" y="18991603"/>
              <a:ext cx="11887200" cy="1542894"/>
            </a:xfrm>
            <a:prstGeom prst="rect">
              <a:avLst/>
            </a:prstGeom>
            <a:noFill/>
          </p:spPr>
          <p:txBody>
            <a:bodyPr wrap="square" rtlCol="0">
              <a:spAutoFit/>
            </a:bodyPr>
            <a:lstStyle/>
            <a:p>
              <a:pPr algn="just"/>
              <a:r>
                <a:rPr lang="en-US" sz="1600" b="1" dirty="0">
                  <a:latin typeface="Arial" pitchFamily="34" charset="0"/>
                  <a:cs typeface="Arial" pitchFamily="34" charset="0"/>
                </a:rPr>
                <a:t>Figure 4. </a:t>
              </a:r>
              <a:r>
                <a:rPr lang="en-US" sz="1600" dirty="0">
                  <a:latin typeface="Arial" pitchFamily="34" charset="0"/>
                  <a:cs typeface="Arial" pitchFamily="34" charset="0"/>
                </a:rPr>
                <a:t>A) Total hydrophobicity of first six residues in each peptide tested compared to binding affinity measured by ITC. B) Hydrophobicity of membrane-proximal regions of all </a:t>
              </a:r>
              <a:r>
                <a:rPr lang="el-GR" sz="1600" dirty="0">
                  <a:latin typeface="Arial" pitchFamily="34" charset="0"/>
                  <a:cs typeface="Arial" pitchFamily="34" charset="0"/>
                </a:rPr>
                <a:t>α</a:t>
              </a:r>
              <a:r>
                <a:rPr lang="en-US" sz="1600" dirty="0">
                  <a:latin typeface="Arial" pitchFamily="34" charset="0"/>
                  <a:cs typeface="Arial" pitchFamily="34" charset="0"/>
                </a:rPr>
                <a:t>-integrins used to predict range of CIB1 binding affinity.</a:t>
              </a:r>
            </a:p>
          </p:txBody>
        </p:sp>
        <p:grpSp>
          <p:nvGrpSpPr>
            <p:cNvPr id="24" name="Group 23"/>
            <p:cNvGrpSpPr/>
            <p:nvPr/>
          </p:nvGrpSpPr>
          <p:grpSpPr>
            <a:xfrm>
              <a:off x="25327344" y="14249623"/>
              <a:ext cx="11506200" cy="4466696"/>
              <a:chOff x="25327344" y="14249623"/>
              <a:chExt cx="11506200" cy="4466696"/>
            </a:xfrm>
          </p:grpSpPr>
          <p:grpSp>
            <p:nvGrpSpPr>
              <p:cNvPr id="22" name="Group 21"/>
              <p:cNvGrpSpPr/>
              <p:nvPr/>
            </p:nvGrpSpPr>
            <p:grpSpPr>
              <a:xfrm>
                <a:off x="31133109" y="14249623"/>
                <a:ext cx="5700435" cy="4466696"/>
                <a:chOff x="31133109" y="14249623"/>
                <a:chExt cx="5700435" cy="4466696"/>
              </a:xfrm>
            </p:grpSpPr>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99544" y="14763852"/>
                  <a:ext cx="5334000" cy="3952467"/>
                </a:xfrm>
                <a:prstGeom prst="rect">
                  <a:avLst/>
                </a:prstGeom>
              </p:spPr>
            </p:pic>
            <p:sp>
              <p:nvSpPr>
                <p:cNvPr id="150" name="TextBox 149"/>
                <p:cNvSpPr txBox="1"/>
                <p:nvPr/>
              </p:nvSpPr>
              <p:spPr>
                <a:xfrm>
                  <a:off x="31133109" y="14249623"/>
                  <a:ext cx="811253" cy="771447"/>
                </a:xfrm>
                <a:prstGeom prst="rect">
                  <a:avLst/>
                </a:prstGeom>
                <a:noFill/>
              </p:spPr>
              <p:txBody>
                <a:bodyPr wrap="none" rtlCol="0">
                  <a:spAutoFit/>
                </a:bodyPr>
                <a:lstStyle/>
                <a:p>
                  <a:r>
                    <a:rPr lang="en-US" sz="2900" b="1" dirty="0">
                      <a:latin typeface="Arial" pitchFamily="34" charset="0"/>
                      <a:cs typeface="Arial" pitchFamily="34" charset="0"/>
                    </a:rPr>
                    <a:t>B</a:t>
                  </a:r>
                </a:p>
              </p:txBody>
            </p:sp>
          </p:grpSp>
          <p:grpSp>
            <p:nvGrpSpPr>
              <p:cNvPr id="21" name="Group 20"/>
              <p:cNvGrpSpPr/>
              <p:nvPr/>
            </p:nvGrpSpPr>
            <p:grpSpPr>
              <a:xfrm>
                <a:off x="25327344" y="14249623"/>
                <a:ext cx="5493794" cy="3904973"/>
                <a:chOff x="25327344" y="14249623"/>
                <a:chExt cx="5493794" cy="3904973"/>
              </a:xfrm>
            </p:grpSpPr>
            <p:sp>
              <p:nvSpPr>
                <p:cNvPr id="73" name="TextBox 72"/>
                <p:cNvSpPr txBox="1"/>
                <p:nvPr/>
              </p:nvSpPr>
              <p:spPr>
                <a:xfrm>
                  <a:off x="25327344" y="14249623"/>
                  <a:ext cx="812564" cy="771447"/>
                </a:xfrm>
                <a:prstGeom prst="rect">
                  <a:avLst/>
                </a:prstGeom>
                <a:noFill/>
              </p:spPr>
              <p:txBody>
                <a:bodyPr wrap="none" rtlCol="0">
                  <a:spAutoFit/>
                </a:bodyPr>
                <a:lstStyle/>
                <a:p>
                  <a:r>
                    <a:rPr lang="en-US" sz="2900" b="1" dirty="0">
                      <a:latin typeface="Arial" pitchFamily="34" charset="0"/>
                      <a:cs typeface="Arial" pitchFamily="34" charset="0"/>
                    </a:rPr>
                    <a:t>A</a:t>
                  </a:r>
                </a:p>
              </p:txBody>
            </p:sp>
            <p:grpSp>
              <p:nvGrpSpPr>
                <p:cNvPr id="18" name="Group 17"/>
                <p:cNvGrpSpPr/>
                <p:nvPr/>
              </p:nvGrpSpPr>
              <p:grpSpPr>
                <a:xfrm>
                  <a:off x="25899525" y="14782800"/>
                  <a:ext cx="4921613" cy="3371796"/>
                  <a:chOff x="25899525" y="14768264"/>
                  <a:chExt cx="4921613" cy="3371796"/>
                </a:xfrm>
              </p:grpSpPr>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899525" y="14768264"/>
                    <a:ext cx="4921613" cy="3371796"/>
                  </a:xfrm>
                  <a:prstGeom prst="rect">
                    <a:avLst/>
                  </a:prstGeom>
                </p:spPr>
              </p:pic>
              <p:sp>
                <p:nvSpPr>
                  <p:cNvPr id="3" name="Rectangle 2"/>
                  <p:cNvSpPr/>
                  <p:nvPr/>
                </p:nvSpPr>
                <p:spPr>
                  <a:xfrm>
                    <a:off x="28486575" y="16990562"/>
                    <a:ext cx="170330" cy="162179"/>
                  </a:xfrm>
                  <a:custGeom>
                    <a:avLst/>
                    <a:gdLst>
                      <a:gd name="connsiteX0" fmla="*/ 0 w 152400"/>
                      <a:gd name="connsiteY0" fmla="*/ 0 h 152400"/>
                      <a:gd name="connsiteX1" fmla="*/ 152400 w 152400"/>
                      <a:gd name="connsiteY1" fmla="*/ 0 h 152400"/>
                      <a:gd name="connsiteX2" fmla="*/ 152400 w 152400"/>
                      <a:gd name="connsiteY2" fmla="*/ 152400 h 152400"/>
                      <a:gd name="connsiteX3" fmla="*/ 0 w 152400"/>
                      <a:gd name="connsiteY3" fmla="*/ 152400 h 152400"/>
                      <a:gd name="connsiteX4" fmla="*/ 0 w 152400"/>
                      <a:gd name="connsiteY4" fmla="*/ 0 h 152400"/>
                      <a:gd name="connsiteX0" fmla="*/ 0 w 152400"/>
                      <a:gd name="connsiteY0" fmla="*/ 9779 h 162179"/>
                      <a:gd name="connsiteX1" fmla="*/ 145066 w 152400"/>
                      <a:gd name="connsiteY1" fmla="*/ 0 h 162179"/>
                      <a:gd name="connsiteX2" fmla="*/ 152400 w 152400"/>
                      <a:gd name="connsiteY2" fmla="*/ 162179 h 162179"/>
                      <a:gd name="connsiteX3" fmla="*/ 0 w 152400"/>
                      <a:gd name="connsiteY3" fmla="*/ 162179 h 162179"/>
                      <a:gd name="connsiteX4" fmla="*/ 0 w 152400"/>
                      <a:gd name="connsiteY4" fmla="*/ 9779 h 162179"/>
                      <a:gd name="connsiteX0" fmla="*/ 0 w 170330"/>
                      <a:gd name="connsiteY0" fmla="*/ 9779 h 162179"/>
                      <a:gd name="connsiteX1" fmla="*/ 145066 w 170330"/>
                      <a:gd name="connsiteY1" fmla="*/ 0 h 162179"/>
                      <a:gd name="connsiteX2" fmla="*/ 170330 w 170330"/>
                      <a:gd name="connsiteY2" fmla="*/ 62753 h 162179"/>
                      <a:gd name="connsiteX3" fmla="*/ 152400 w 170330"/>
                      <a:gd name="connsiteY3" fmla="*/ 162179 h 162179"/>
                      <a:gd name="connsiteX4" fmla="*/ 0 w 170330"/>
                      <a:gd name="connsiteY4" fmla="*/ 162179 h 162179"/>
                      <a:gd name="connsiteX5" fmla="*/ 0 w 170330"/>
                      <a:gd name="connsiteY5" fmla="*/ 9779 h 162179"/>
                      <a:gd name="connsiteX0" fmla="*/ 0 w 170330"/>
                      <a:gd name="connsiteY0" fmla="*/ 9779 h 162179"/>
                      <a:gd name="connsiteX1" fmla="*/ 72533 w 170330"/>
                      <a:gd name="connsiteY1" fmla="*/ 11410 h 162179"/>
                      <a:gd name="connsiteX2" fmla="*/ 145066 w 170330"/>
                      <a:gd name="connsiteY2" fmla="*/ 0 h 162179"/>
                      <a:gd name="connsiteX3" fmla="*/ 170330 w 170330"/>
                      <a:gd name="connsiteY3" fmla="*/ 62753 h 162179"/>
                      <a:gd name="connsiteX4" fmla="*/ 152400 w 170330"/>
                      <a:gd name="connsiteY4" fmla="*/ 162179 h 162179"/>
                      <a:gd name="connsiteX5" fmla="*/ 0 w 170330"/>
                      <a:gd name="connsiteY5" fmla="*/ 162179 h 162179"/>
                      <a:gd name="connsiteX6" fmla="*/ 0 w 170330"/>
                      <a:gd name="connsiteY6" fmla="*/ 9779 h 162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330" h="162179">
                        <a:moveTo>
                          <a:pt x="0" y="9779"/>
                        </a:moveTo>
                        <a:cubicBezTo>
                          <a:pt x="24178" y="7878"/>
                          <a:pt x="48355" y="13311"/>
                          <a:pt x="72533" y="11410"/>
                        </a:cubicBezTo>
                        <a:lnTo>
                          <a:pt x="145066" y="0"/>
                        </a:lnTo>
                        <a:cubicBezTo>
                          <a:pt x="146967" y="23363"/>
                          <a:pt x="168429" y="39390"/>
                          <a:pt x="170330" y="62753"/>
                        </a:cubicBezTo>
                        <a:lnTo>
                          <a:pt x="152400" y="162179"/>
                        </a:lnTo>
                        <a:lnTo>
                          <a:pt x="0" y="162179"/>
                        </a:lnTo>
                        <a:lnTo>
                          <a:pt x="0" y="977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err="1">
                        <a:solidFill>
                          <a:schemeClr val="tx1"/>
                        </a:solidFill>
                        <a:latin typeface="Symbol" pitchFamily="18" charset="2"/>
                        <a:cs typeface="Arial" pitchFamily="34" charset="0"/>
                      </a:rPr>
                      <a:t>a</a:t>
                    </a:r>
                    <a:r>
                      <a:rPr lang="en-US" sz="800" dirty="0" err="1">
                        <a:solidFill>
                          <a:schemeClr val="tx1"/>
                        </a:solidFill>
                        <a:latin typeface="Arial" pitchFamily="34" charset="0"/>
                        <a:cs typeface="Arial" pitchFamily="34" charset="0"/>
                      </a:rPr>
                      <a:t>IIB</a:t>
                    </a:r>
                    <a:endParaRPr lang="en-US" sz="800" dirty="0">
                      <a:solidFill>
                        <a:schemeClr val="tx1"/>
                      </a:solidFill>
                      <a:latin typeface="Arial" pitchFamily="34" charset="0"/>
                      <a:cs typeface="Arial" pitchFamily="34" charset="0"/>
                    </a:endParaRPr>
                  </a:p>
                </p:txBody>
              </p:sp>
              <p:sp>
                <p:nvSpPr>
                  <p:cNvPr id="66" name="Rectangle 65"/>
                  <p:cNvSpPr/>
                  <p:nvPr/>
                </p:nvSpPr>
                <p:spPr>
                  <a:xfrm>
                    <a:off x="28793820" y="1697304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a:solidFill>
                          <a:schemeClr val="tx1"/>
                        </a:solidFill>
                        <a:latin typeface="Symbol" pitchFamily="18" charset="2"/>
                        <a:cs typeface="Arial" pitchFamily="34" charset="0"/>
                      </a:rPr>
                      <a:t>a</a:t>
                    </a:r>
                    <a:r>
                      <a:rPr lang="en-US" sz="800" dirty="0">
                        <a:solidFill>
                          <a:schemeClr val="tx1"/>
                        </a:solidFill>
                        <a:latin typeface="Arial" pitchFamily="34" charset="0"/>
                        <a:cs typeface="Arial" pitchFamily="34" charset="0"/>
                      </a:rPr>
                      <a:t>2</a:t>
                    </a:r>
                  </a:p>
                </p:txBody>
              </p:sp>
              <p:sp>
                <p:nvSpPr>
                  <p:cNvPr id="70" name="Rectangle 69"/>
                  <p:cNvSpPr/>
                  <p:nvPr/>
                </p:nvSpPr>
                <p:spPr>
                  <a:xfrm>
                    <a:off x="29023765" y="16805400"/>
                    <a:ext cx="167640" cy="16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err="1">
                        <a:solidFill>
                          <a:schemeClr val="tx1"/>
                        </a:solidFill>
                        <a:latin typeface="Symbol" pitchFamily="18" charset="2"/>
                        <a:cs typeface="Arial" pitchFamily="34" charset="0"/>
                      </a:rPr>
                      <a:t>a</a:t>
                    </a:r>
                    <a:r>
                      <a:rPr lang="en-US" sz="800" dirty="0" err="1">
                        <a:solidFill>
                          <a:schemeClr val="tx1"/>
                        </a:solidFill>
                        <a:latin typeface="Arial" pitchFamily="34" charset="0"/>
                        <a:cs typeface="Arial" pitchFamily="34" charset="0"/>
                      </a:rPr>
                      <a:t>L</a:t>
                    </a:r>
                    <a:endParaRPr lang="en-US" sz="800" dirty="0">
                      <a:solidFill>
                        <a:schemeClr val="tx1"/>
                      </a:solidFill>
                      <a:latin typeface="Arial" pitchFamily="34" charset="0"/>
                      <a:cs typeface="Arial" pitchFamily="34" charset="0"/>
                    </a:endParaRPr>
                  </a:p>
                </p:txBody>
              </p:sp>
              <p:sp>
                <p:nvSpPr>
                  <p:cNvPr id="72" name="Rectangle 71"/>
                  <p:cNvSpPr/>
                  <p:nvPr/>
                </p:nvSpPr>
                <p:spPr>
                  <a:xfrm>
                    <a:off x="29506515" y="16218607"/>
                    <a:ext cx="20284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a:solidFill>
                          <a:schemeClr val="tx1"/>
                        </a:solidFill>
                        <a:latin typeface="Symbol" pitchFamily="18" charset="2"/>
                        <a:cs typeface="Arial" pitchFamily="34" charset="0"/>
                      </a:rPr>
                      <a:t>a</a:t>
                    </a:r>
                    <a:r>
                      <a:rPr lang="en-US" sz="800" dirty="0">
                        <a:solidFill>
                          <a:schemeClr val="tx1"/>
                        </a:solidFill>
                        <a:latin typeface="Arial" pitchFamily="34" charset="0"/>
                        <a:cs typeface="Arial" pitchFamily="34" charset="0"/>
                      </a:rPr>
                      <a:t>3</a:t>
                    </a:r>
                  </a:p>
                </p:txBody>
              </p:sp>
              <p:sp>
                <p:nvSpPr>
                  <p:cNvPr id="75" name="Rectangle 74"/>
                  <p:cNvSpPr/>
                  <p:nvPr/>
                </p:nvSpPr>
                <p:spPr>
                  <a:xfrm>
                    <a:off x="28872485" y="16383000"/>
                    <a:ext cx="20284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a:solidFill>
                          <a:schemeClr val="tx1"/>
                        </a:solidFill>
                        <a:latin typeface="Symbol" pitchFamily="18" charset="2"/>
                        <a:cs typeface="Arial" pitchFamily="34" charset="0"/>
                      </a:rPr>
                      <a:t>a</a:t>
                    </a:r>
                    <a:r>
                      <a:rPr lang="en-US" sz="800" dirty="0">
                        <a:solidFill>
                          <a:schemeClr val="tx1"/>
                        </a:solidFill>
                        <a:latin typeface="Arial" pitchFamily="34" charset="0"/>
                        <a:cs typeface="Arial" pitchFamily="34" charset="0"/>
                      </a:rPr>
                      <a:t>5</a:t>
                    </a:r>
                  </a:p>
                </p:txBody>
              </p:sp>
              <p:sp>
                <p:nvSpPr>
                  <p:cNvPr id="77" name="Rectangle 76"/>
                  <p:cNvSpPr/>
                  <p:nvPr/>
                </p:nvSpPr>
                <p:spPr>
                  <a:xfrm>
                    <a:off x="28590161" y="16589374"/>
                    <a:ext cx="202844" cy="125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err="1">
                        <a:solidFill>
                          <a:schemeClr val="tx1"/>
                        </a:solidFill>
                        <a:latin typeface="Symbol" pitchFamily="18" charset="2"/>
                        <a:cs typeface="Arial" pitchFamily="34" charset="0"/>
                      </a:rPr>
                      <a:t>a</a:t>
                    </a:r>
                    <a:r>
                      <a:rPr lang="en-US" sz="800" dirty="0" err="1">
                        <a:solidFill>
                          <a:schemeClr val="tx1"/>
                        </a:solidFill>
                        <a:latin typeface="Arial" pitchFamily="34" charset="0"/>
                        <a:cs typeface="Arial" pitchFamily="34" charset="0"/>
                      </a:rPr>
                      <a:t>V</a:t>
                    </a:r>
                    <a:endParaRPr lang="en-US" sz="800" dirty="0">
                      <a:solidFill>
                        <a:schemeClr val="tx1"/>
                      </a:solidFill>
                      <a:latin typeface="Arial" pitchFamily="34" charset="0"/>
                      <a:cs typeface="Arial" pitchFamily="34" charset="0"/>
                    </a:endParaRPr>
                  </a:p>
                </p:txBody>
              </p:sp>
              <p:sp>
                <p:nvSpPr>
                  <p:cNvPr id="6" name="Freeform 5"/>
                  <p:cNvSpPr/>
                  <p:nvPr/>
                </p:nvSpPr>
                <p:spPr>
                  <a:xfrm>
                    <a:off x="28253492" y="16813713"/>
                    <a:ext cx="193149" cy="149141"/>
                  </a:xfrm>
                  <a:custGeom>
                    <a:avLst/>
                    <a:gdLst>
                      <a:gd name="connsiteX0" fmla="*/ 190704 w 190704"/>
                      <a:gd name="connsiteY0" fmla="*/ 107577 h 141806"/>
                      <a:gd name="connsiteX1" fmla="*/ 122246 w 190704"/>
                      <a:gd name="connsiteY1" fmla="*/ 141806 h 141806"/>
                      <a:gd name="connsiteX2" fmla="*/ 83127 w 190704"/>
                      <a:gd name="connsiteY2" fmla="*/ 129581 h 141806"/>
                      <a:gd name="connsiteX3" fmla="*/ 0 w 190704"/>
                      <a:gd name="connsiteY3" fmla="*/ 132026 h 141806"/>
                      <a:gd name="connsiteX4" fmla="*/ 0 w 190704"/>
                      <a:gd name="connsiteY4" fmla="*/ 0 h 141806"/>
                      <a:gd name="connsiteX5" fmla="*/ 190704 w 190704"/>
                      <a:gd name="connsiteY5" fmla="*/ 0 h 141806"/>
                      <a:gd name="connsiteX6" fmla="*/ 190704 w 190704"/>
                      <a:gd name="connsiteY6" fmla="*/ 107577 h 141806"/>
                      <a:gd name="connsiteX0" fmla="*/ 193149 w 193149"/>
                      <a:gd name="connsiteY0" fmla="*/ 107577 h 149141"/>
                      <a:gd name="connsiteX1" fmla="*/ 124691 w 193149"/>
                      <a:gd name="connsiteY1" fmla="*/ 141806 h 149141"/>
                      <a:gd name="connsiteX2" fmla="*/ 85572 w 193149"/>
                      <a:gd name="connsiteY2" fmla="*/ 129581 h 149141"/>
                      <a:gd name="connsiteX3" fmla="*/ 0 w 193149"/>
                      <a:gd name="connsiteY3" fmla="*/ 149141 h 149141"/>
                      <a:gd name="connsiteX4" fmla="*/ 2445 w 193149"/>
                      <a:gd name="connsiteY4" fmla="*/ 0 h 149141"/>
                      <a:gd name="connsiteX5" fmla="*/ 193149 w 193149"/>
                      <a:gd name="connsiteY5" fmla="*/ 0 h 149141"/>
                      <a:gd name="connsiteX6" fmla="*/ 193149 w 193149"/>
                      <a:gd name="connsiteY6" fmla="*/ 107577 h 149141"/>
                      <a:gd name="connsiteX0" fmla="*/ 193149 w 193149"/>
                      <a:gd name="connsiteY0" fmla="*/ 107577 h 149141"/>
                      <a:gd name="connsiteX1" fmla="*/ 124691 w 193149"/>
                      <a:gd name="connsiteY1" fmla="*/ 141806 h 149141"/>
                      <a:gd name="connsiteX2" fmla="*/ 83127 w 193149"/>
                      <a:gd name="connsiteY2" fmla="*/ 136916 h 149141"/>
                      <a:gd name="connsiteX3" fmla="*/ 0 w 193149"/>
                      <a:gd name="connsiteY3" fmla="*/ 149141 h 149141"/>
                      <a:gd name="connsiteX4" fmla="*/ 2445 w 193149"/>
                      <a:gd name="connsiteY4" fmla="*/ 0 h 149141"/>
                      <a:gd name="connsiteX5" fmla="*/ 193149 w 193149"/>
                      <a:gd name="connsiteY5" fmla="*/ 0 h 149141"/>
                      <a:gd name="connsiteX6" fmla="*/ 193149 w 193149"/>
                      <a:gd name="connsiteY6" fmla="*/ 107577 h 149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149" h="149141">
                        <a:moveTo>
                          <a:pt x="193149" y="107577"/>
                        </a:moveTo>
                        <a:lnTo>
                          <a:pt x="124691" y="141806"/>
                        </a:lnTo>
                        <a:cubicBezTo>
                          <a:pt x="111651" y="137731"/>
                          <a:pt x="103909" y="135694"/>
                          <a:pt x="83127" y="136916"/>
                        </a:cubicBezTo>
                        <a:cubicBezTo>
                          <a:pt x="62345" y="138138"/>
                          <a:pt x="28524" y="142621"/>
                          <a:pt x="0" y="149141"/>
                        </a:cubicBezTo>
                        <a:lnTo>
                          <a:pt x="2445" y="0"/>
                        </a:lnTo>
                        <a:lnTo>
                          <a:pt x="193149" y="0"/>
                        </a:lnTo>
                        <a:lnTo>
                          <a:pt x="193149" y="10757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a:r>
                      <a:rPr lang="en-US" sz="800" b="1" dirty="0">
                        <a:solidFill>
                          <a:schemeClr val="tx1"/>
                        </a:solidFill>
                        <a:latin typeface="Symbol" pitchFamily="18" charset="2"/>
                        <a:cs typeface="Arial" pitchFamily="34" charset="0"/>
                      </a:rPr>
                      <a:t>a</a:t>
                    </a:r>
                    <a:r>
                      <a:rPr lang="en-US" sz="800" dirty="0">
                        <a:solidFill>
                          <a:schemeClr val="tx1"/>
                        </a:solidFill>
                        <a:latin typeface="Arial" pitchFamily="34" charset="0"/>
                        <a:cs typeface="Arial" pitchFamily="34" charset="0"/>
                      </a:rPr>
                      <a:t>4</a:t>
                    </a:r>
                  </a:p>
                </p:txBody>
              </p:sp>
              <p:sp>
                <p:nvSpPr>
                  <p:cNvPr id="81" name="Rectangle 80"/>
                  <p:cNvSpPr/>
                  <p:nvPr/>
                </p:nvSpPr>
                <p:spPr>
                  <a:xfrm>
                    <a:off x="27508200" y="15461265"/>
                    <a:ext cx="202844" cy="125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800" b="1" dirty="0" err="1">
                        <a:solidFill>
                          <a:schemeClr val="tx1"/>
                        </a:solidFill>
                        <a:latin typeface="Symbol" pitchFamily="18" charset="2"/>
                        <a:cs typeface="Arial" pitchFamily="34" charset="0"/>
                      </a:rPr>
                      <a:t>a</a:t>
                    </a:r>
                    <a:r>
                      <a:rPr lang="en-US" sz="800" dirty="0" err="1">
                        <a:solidFill>
                          <a:schemeClr val="tx1"/>
                        </a:solidFill>
                        <a:latin typeface="Arial" pitchFamily="34" charset="0"/>
                        <a:cs typeface="Arial" pitchFamily="34" charset="0"/>
                      </a:rPr>
                      <a:t>M</a:t>
                    </a:r>
                    <a:endParaRPr lang="en-US" sz="800" dirty="0">
                      <a:solidFill>
                        <a:schemeClr val="tx1"/>
                      </a:solidFill>
                      <a:latin typeface="Arial" pitchFamily="34" charset="0"/>
                      <a:cs typeface="Arial" pitchFamily="34" charset="0"/>
                    </a:endParaRPr>
                  </a:p>
                </p:txBody>
              </p:sp>
            </p:grpSp>
          </p:grpSp>
        </p:grpSp>
      </p:grpSp>
      <p:sp>
        <p:nvSpPr>
          <p:cNvPr id="107" name="TextBox 106"/>
          <p:cNvSpPr txBox="1"/>
          <p:nvPr/>
        </p:nvSpPr>
        <p:spPr>
          <a:xfrm>
            <a:off x="32561106" y="14599501"/>
            <a:ext cx="10818632" cy="3083725"/>
          </a:xfrm>
          <a:prstGeom prst="rect">
            <a:avLst/>
          </a:prstGeom>
          <a:noFill/>
        </p:spPr>
        <p:txBody>
          <a:bodyPr wrap="square" lIns="66861" tIns="33431" rIns="66861" bIns="33431" rtlCol="0">
            <a:spAutoFit/>
          </a:bodyPr>
          <a:lstStyle/>
          <a:p>
            <a:pPr algn="just"/>
            <a:r>
              <a:rPr lang="en-US" sz="2800" dirty="0">
                <a:latin typeface="Book Antiqua" panose="02040602050305030304" pitchFamily="18" charset="0"/>
              </a:rPr>
              <a:t>Using the tracking system, we were able to compare 4 control strategies. Future studies may include other strategies and record camera orientation as well as location using rigid body transformations. Experiments using multiple subjects will determine statistical significance of the differences between strategies. We expect to use these data to enhance the effectiveness of FingerSight devices used in various tasks.</a:t>
            </a:r>
            <a:endParaRPr lang="en-US" sz="2800" dirty="0">
              <a:latin typeface="Book Antiqua" panose="02040602050305030304" pitchFamily="18" charset="0"/>
              <a:cs typeface="Arial" pitchFamily="34" charset="0"/>
            </a:endParaRPr>
          </a:p>
        </p:txBody>
      </p:sp>
      <p:sp>
        <p:nvSpPr>
          <p:cNvPr id="488" name="TextBox 487"/>
          <p:cNvSpPr txBox="1"/>
          <p:nvPr/>
        </p:nvSpPr>
        <p:spPr>
          <a:xfrm>
            <a:off x="6796544" y="23419160"/>
            <a:ext cx="914492"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B)</a:t>
            </a:r>
          </a:p>
        </p:txBody>
      </p:sp>
      <p:sp>
        <p:nvSpPr>
          <p:cNvPr id="489" name="TextBox 488"/>
          <p:cNvSpPr txBox="1"/>
          <p:nvPr/>
        </p:nvSpPr>
        <p:spPr>
          <a:xfrm>
            <a:off x="21588983" y="6047350"/>
            <a:ext cx="760215"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E)</a:t>
            </a:r>
          </a:p>
        </p:txBody>
      </p:sp>
      <p:sp>
        <p:nvSpPr>
          <p:cNvPr id="16" name="TextBox 15"/>
          <p:cNvSpPr txBox="1"/>
          <p:nvPr/>
        </p:nvSpPr>
        <p:spPr>
          <a:xfrm>
            <a:off x="8250521" y="255652"/>
            <a:ext cx="24224262" cy="3785652"/>
          </a:xfrm>
          <a:prstGeom prst="rect">
            <a:avLst/>
          </a:prstGeom>
          <a:noFill/>
        </p:spPr>
        <p:txBody>
          <a:bodyPr wrap="square" rtlCol="0">
            <a:spAutoFit/>
          </a:bodyPr>
          <a:lstStyle/>
          <a:p>
            <a:pPr algn="ctr"/>
            <a:r>
              <a:rPr lang="en-US" sz="8000" b="1" dirty="0">
                <a:solidFill>
                  <a:srgbClr val="1C2957"/>
                </a:solidFill>
                <a:latin typeface="Book Antiqua" panose="02040602050305030304" pitchFamily="18" charset="0"/>
                <a:cs typeface="Arial" panose="020B0604020202020204" pitchFamily="34" charset="0"/>
              </a:rPr>
              <a:t> Validating FingerSight with a 3D Infrared Tracking System</a:t>
            </a:r>
          </a:p>
          <a:p>
            <a:pPr algn="ctr"/>
            <a:r>
              <a:rPr lang="en-US" sz="4000" dirty="0">
                <a:solidFill>
                  <a:srgbClr val="1C2957"/>
                </a:solidFill>
                <a:latin typeface="Book Antiqua" panose="02040602050305030304" pitchFamily="18" charset="0"/>
                <a:cs typeface="Arial" pitchFamily="34" charset="0"/>
              </a:rPr>
              <a:t>Janet Canady</a:t>
            </a:r>
            <a:r>
              <a:rPr lang="en-US" sz="4000" baseline="30000" dirty="0">
                <a:solidFill>
                  <a:srgbClr val="1C2957"/>
                </a:solidFill>
                <a:latin typeface="Book Antiqua" panose="02040602050305030304" pitchFamily="18" charset="0"/>
                <a:cs typeface="Arial" pitchFamily="34" charset="0"/>
              </a:rPr>
              <a:t>1</a:t>
            </a:r>
            <a:r>
              <a:rPr lang="en-US" sz="4000" dirty="0">
                <a:solidFill>
                  <a:srgbClr val="1C2957"/>
                </a:solidFill>
                <a:latin typeface="Book Antiqua" panose="02040602050305030304" pitchFamily="18" charset="0"/>
                <a:cs typeface="Arial" pitchFamily="34" charset="0"/>
              </a:rPr>
              <a:t>, Shantanu Sapute</a:t>
            </a:r>
            <a:r>
              <a:rPr lang="en-US" sz="4000" baseline="30000" dirty="0">
                <a:solidFill>
                  <a:srgbClr val="1C2957"/>
                </a:solidFill>
                <a:latin typeface="Book Antiqua" panose="02040602050305030304" pitchFamily="18" charset="0"/>
                <a:cs typeface="Arial" pitchFamily="34" charset="0"/>
              </a:rPr>
              <a:t>1</a:t>
            </a:r>
            <a:r>
              <a:rPr lang="en-US" sz="4000" dirty="0">
                <a:solidFill>
                  <a:srgbClr val="1C2957"/>
                </a:solidFill>
                <a:latin typeface="Book Antiqua" panose="02040602050305030304" pitchFamily="18" charset="0"/>
                <a:cs typeface="Arial" pitchFamily="34" charset="0"/>
              </a:rPr>
              <a:t>, Roberta Klatzky</a:t>
            </a:r>
            <a:r>
              <a:rPr lang="en-US" sz="4000" baseline="30000" dirty="0">
                <a:solidFill>
                  <a:srgbClr val="1C2957"/>
                </a:solidFill>
                <a:latin typeface="Book Antiqua" panose="02040602050305030304" pitchFamily="18" charset="0"/>
                <a:cs typeface="Arial" pitchFamily="34" charset="0"/>
              </a:rPr>
              <a:t>2</a:t>
            </a:r>
            <a:r>
              <a:rPr lang="en-US" sz="4000" dirty="0">
                <a:solidFill>
                  <a:srgbClr val="1C2957"/>
                </a:solidFill>
                <a:latin typeface="Book Antiqua" panose="02040602050305030304" pitchFamily="18" charset="0"/>
                <a:cs typeface="Arial" pitchFamily="34" charset="0"/>
              </a:rPr>
              <a:t>, George Stetten</a:t>
            </a:r>
            <a:r>
              <a:rPr lang="en-US" sz="4000" baseline="30000" dirty="0">
                <a:solidFill>
                  <a:srgbClr val="1C2957"/>
                </a:solidFill>
                <a:latin typeface="Book Antiqua" panose="02040602050305030304" pitchFamily="18" charset="0"/>
                <a:cs typeface="Arial" pitchFamily="34" charset="0"/>
              </a:rPr>
              <a:t>1,2</a:t>
            </a:r>
            <a:r>
              <a:rPr lang="en-US" sz="4000" dirty="0">
                <a:solidFill>
                  <a:srgbClr val="1C2957"/>
                </a:solidFill>
                <a:latin typeface="Book Antiqua" panose="02040602050305030304" pitchFamily="18" charset="0"/>
                <a:cs typeface="Arial" pitchFamily="34" charset="0"/>
              </a:rPr>
              <a:t>.</a:t>
            </a:r>
            <a:endParaRPr lang="en-US" sz="4000" baseline="30000" dirty="0">
              <a:solidFill>
                <a:srgbClr val="1C2957"/>
              </a:solidFill>
              <a:latin typeface="Book Antiqua" panose="02040602050305030304" pitchFamily="18" charset="0"/>
              <a:cs typeface="Arial" pitchFamily="34" charset="0"/>
            </a:endParaRPr>
          </a:p>
          <a:p>
            <a:pPr algn="ctr"/>
            <a:r>
              <a:rPr lang="en-US" sz="2000" baseline="30000" dirty="0">
                <a:solidFill>
                  <a:srgbClr val="1C2957"/>
                </a:solidFill>
                <a:latin typeface="Book Antiqua" panose="02040602050305030304" pitchFamily="18" charset="0"/>
                <a:cs typeface="Arial" pitchFamily="34" charset="0"/>
              </a:rPr>
              <a:t>1</a:t>
            </a:r>
            <a:r>
              <a:rPr lang="en-US" sz="2000" dirty="0">
                <a:solidFill>
                  <a:srgbClr val="1C2957"/>
                </a:solidFill>
                <a:latin typeface="Book Antiqua" panose="02040602050305030304" pitchFamily="18" charset="0"/>
                <a:cs typeface="Arial" pitchFamily="34" charset="0"/>
              </a:rPr>
              <a:t>Department of Bioengineering University of Pittsburgh.</a:t>
            </a:r>
          </a:p>
          <a:p>
            <a:pPr algn="ctr"/>
            <a:r>
              <a:rPr lang="en-US" sz="2000" dirty="0">
                <a:solidFill>
                  <a:srgbClr val="1C2957"/>
                </a:solidFill>
                <a:latin typeface="Book Antiqua" panose="02040602050305030304" pitchFamily="18" charset="0"/>
                <a:cs typeface="Arial" pitchFamily="34" charset="0"/>
              </a:rPr>
              <a:t>Pittsburgh, PA. </a:t>
            </a:r>
            <a:r>
              <a:rPr lang="en-US" sz="2000" baseline="30000" dirty="0">
                <a:solidFill>
                  <a:srgbClr val="1C2957"/>
                </a:solidFill>
                <a:latin typeface="Book Antiqua" panose="02040602050305030304" pitchFamily="18" charset="0"/>
                <a:cs typeface="Arial" pitchFamily="34" charset="0"/>
              </a:rPr>
              <a:t>2</a:t>
            </a:r>
            <a:r>
              <a:rPr lang="en-US" sz="2000" dirty="0">
                <a:solidFill>
                  <a:srgbClr val="1C2957"/>
                </a:solidFill>
                <a:latin typeface="Book Antiqua" panose="02040602050305030304" pitchFamily="18" charset="0"/>
                <a:cs typeface="Arial" pitchFamily="34" charset="0"/>
              </a:rPr>
              <a:t>Department of Psychology Sciences, Carnegie Mellon University, Pittsburgh, PA.</a:t>
            </a:r>
          </a:p>
        </p:txBody>
      </p:sp>
      <p:pic>
        <p:nvPicPr>
          <p:cNvPr id="20" name="Picture 6" descr="Image result for university of pittsburgh logo">
            <a:extLst>
              <a:ext uri="{FF2B5EF4-FFF2-40B4-BE49-F238E27FC236}">
                <a16:creationId xmlns:a16="http://schemas.microsoft.com/office/drawing/2014/main" id="{7CCAB582-099B-40F2-8D31-6EC799B7397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58549" y="270785"/>
            <a:ext cx="3781853" cy="3834275"/>
          </a:xfrm>
          <a:prstGeom prst="rect">
            <a:avLst/>
          </a:prstGeom>
          <a:noFill/>
          <a:extLst>
            <a:ext uri="{909E8E84-426E-40DD-AFC4-6F175D3DCCD1}">
              <a14:hiddenFill xmlns:a14="http://schemas.microsoft.com/office/drawing/2010/main">
                <a:solidFill>
                  <a:srgbClr val="FFFFFF"/>
                </a:solidFill>
              </a14:hiddenFill>
            </a:ext>
          </a:extLst>
        </p:spPr>
      </p:pic>
      <p:sp>
        <p:nvSpPr>
          <p:cNvPr id="83" name="Rectangle 82">
            <a:extLst>
              <a:ext uri="{FF2B5EF4-FFF2-40B4-BE49-F238E27FC236}">
                <a16:creationId xmlns:a16="http://schemas.microsoft.com/office/drawing/2014/main" id="{00D0C5E1-0AF2-4148-A3EF-7F635EB6D2B7}"/>
              </a:ext>
            </a:extLst>
          </p:cNvPr>
          <p:cNvSpPr/>
          <p:nvPr/>
        </p:nvSpPr>
        <p:spPr>
          <a:xfrm>
            <a:off x="53306" y="14434288"/>
            <a:ext cx="9944041" cy="6068264"/>
          </a:xfrm>
          <a:prstGeom prst="rect">
            <a:avLst/>
          </a:prstGeom>
        </p:spPr>
        <p:txBody>
          <a:bodyPr wrap="square">
            <a:spAutoFit/>
          </a:bodyPr>
          <a:lstStyle/>
          <a:p>
            <a:pPr marL="800100" marR="0" indent="-342900">
              <a:lnSpc>
                <a:spcPct val="107000"/>
              </a:lnSpc>
              <a:spcBef>
                <a:spcPts val="0"/>
              </a:spcBef>
              <a:spcAft>
                <a:spcPts val="0"/>
              </a:spcAft>
              <a:buFont typeface="Arial" panose="020B0604020202020204" pitchFamily="34" charset="0"/>
              <a:buChar char="•"/>
            </a:pPr>
            <a:r>
              <a:rPr lang="en-US" sz="2800" dirty="0">
                <a:latin typeface="Book Antiqua" panose="02040602050305030304" pitchFamily="18" charset="0"/>
                <a:cs typeface="Arial"/>
              </a:rPr>
              <a:t>Computer vision (CV) application has long been effective in robotic navigation with industry application, but has yet to make significant impact in helping the blind and visually impaired </a:t>
            </a:r>
          </a:p>
          <a:p>
            <a:pPr marL="800100" indent="-342900">
              <a:lnSpc>
                <a:spcPct val="107000"/>
              </a:lnSpc>
              <a:buFont typeface="Arial" panose="020B0604020202020204" pitchFamily="34" charset="0"/>
              <a:buChar char="•"/>
            </a:pPr>
            <a:r>
              <a:rPr lang="en-US" sz="2800" dirty="0">
                <a:latin typeface="Book Antiqua" panose="02040602050305030304" pitchFamily="18" charset="0"/>
                <a:cs typeface="Arial"/>
              </a:rPr>
              <a:t>Despite the plethora of assistive technology developed for the visually impaired, navigation and reaching issues still lack convenient solutions and encourage primitive rectification</a:t>
            </a:r>
          </a:p>
          <a:p>
            <a:pPr marL="800100" marR="0" indent="-342900">
              <a:lnSpc>
                <a:spcPct val="107000"/>
              </a:lnSpc>
              <a:spcBef>
                <a:spcPts val="0"/>
              </a:spcBef>
              <a:spcAft>
                <a:spcPts val="0"/>
              </a:spcAft>
              <a:buFont typeface="Arial" panose="020B0604020202020204" pitchFamily="34" charset="0"/>
              <a:buChar char="•"/>
            </a:pPr>
            <a:r>
              <a:rPr lang="en-US" sz="2800" dirty="0">
                <a:latin typeface="Book Antiqua" panose="02040602050305030304" pitchFamily="18" charset="0"/>
                <a:cs typeface="Arial"/>
              </a:rPr>
              <a:t> For example, while groping is a popular method of obtaining objects quickly, it increases risk of reaching unsafe obstacles</a:t>
            </a:r>
          </a:p>
          <a:p>
            <a:pPr marL="800100" indent="-342900">
              <a:lnSpc>
                <a:spcPct val="107000"/>
              </a:lnSpc>
              <a:buFont typeface="Arial" panose="020B0604020202020204" pitchFamily="34" charset="0"/>
              <a:buChar char="•"/>
            </a:pPr>
            <a:r>
              <a:rPr lang="en-US" sz="2800" dirty="0">
                <a:latin typeface="Book Antiqua" panose="02040602050305030304" pitchFamily="18" charset="0"/>
                <a:cs typeface="Arial"/>
              </a:rPr>
              <a:t>In addition to being high cost, current tech solutions are often inconvenient to operate and high maintenance</a:t>
            </a:r>
          </a:p>
        </p:txBody>
      </p:sp>
      <p:sp>
        <p:nvSpPr>
          <p:cNvPr id="436" name="TextBox 435">
            <a:extLst>
              <a:ext uri="{FF2B5EF4-FFF2-40B4-BE49-F238E27FC236}">
                <a16:creationId xmlns:a16="http://schemas.microsoft.com/office/drawing/2014/main" id="{3F520657-501D-4130-AAEA-0F56446856E8}"/>
              </a:ext>
            </a:extLst>
          </p:cNvPr>
          <p:cNvSpPr txBox="1"/>
          <p:nvPr/>
        </p:nvSpPr>
        <p:spPr>
          <a:xfrm>
            <a:off x="589325" y="23419160"/>
            <a:ext cx="978158"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A)</a:t>
            </a:r>
          </a:p>
        </p:txBody>
      </p:sp>
      <p:sp>
        <p:nvSpPr>
          <p:cNvPr id="2" name="TextBox 1">
            <a:extLst>
              <a:ext uri="{FF2B5EF4-FFF2-40B4-BE49-F238E27FC236}">
                <a16:creationId xmlns:a16="http://schemas.microsoft.com/office/drawing/2014/main" id="{2B35EB8A-DFF9-4E04-A521-8780614EC628}"/>
              </a:ext>
            </a:extLst>
          </p:cNvPr>
          <p:cNvSpPr txBox="1"/>
          <p:nvPr/>
        </p:nvSpPr>
        <p:spPr>
          <a:xfrm>
            <a:off x="12496800" y="17946031"/>
            <a:ext cx="184731" cy="1425134"/>
          </a:xfrm>
          <a:prstGeom prst="rect">
            <a:avLst/>
          </a:prstGeom>
          <a:noFill/>
        </p:spPr>
        <p:txBody>
          <a:bodyPr wrap="none" rtlCol="0">
            <a:spAutoFit/>
          </a:bodyPr>
          <a:lstStyle/>
          <a:p>
            <a:endParaRPr lang="en-US" dirty="0">
              <a:latin typeface="Book Antiqua" panose="02040602050305030304" pitchFamily="18" charset="0"/>
            </a:endParaRPr>
          </a:p>
        </p:txBody>
      </p:sp>
      <p:pic>
        <p:nvPicPr>
          <p:cNvPr id="1026" name="Picture 2" descr="Worst Axis">
            <a:extLst>
              <a:ext uri="{FF2B5EF4-FFF2-40B4-BE49-F238E27FC236}">
                <a16:creationId xmlns:a16="http://schemas.microsoft.com/office/drawing/2014/main" id="{ECF1DF09-1D0E-4A17-917B-237232BCBA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4824" y="6816387"/>
            <a:ext cx="5794936" cy="4343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Warmer vs Cooler (1)">
            <a:extLst>
              <a:ext uri="{FF2B5EF4-FFF2-40B4-BE49-F238E27FC236}">
                <a16:creationId xmlns:a16="http://schemas.microsoft.com/office/drawing/2014/main" id="{771FF6CF-D62B-43B2-9A20-83505D6A92E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107409" y="23813407"/>
            <a:ext cx="6020595" cy="4512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Both Axes">
            <a:extLst>
              <a:ext uri="{FF2B5EF4-FFF2-40B4-BE49-F238E27FC236}">
                <a16:creationId xmlns:a16="http://schemas.microsoft.com/office/drawing/2014/main" id="{25173A53-E592-479D-ABBE-31F3F8EC9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18027" y="12142234"/>
            <a:ext cx="6099773" cy="457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Adjacent Pair (1)">
            <a:extLst>
              <a:ext uri="{FF2B5EF4-FFF2-40B4-BE49-F238E27FC236}">
                <a16:creationId xmlns:a16="http://schemas.microsoft.com/office/drawing/2014/main" id="{B4888C20-201A-4FB6-94D8-A12FB527707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706098" y="17584113"/>
            <a:ext cx="6099772" cy="4571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6F4B88FC-30A3-4875-9B2E-18D35690CF53}"/>
              </a:ext>
            </a:extLst>
          </p:cNvPr>
          <p:cNvSpPr/>
          <p:nvPr/>
        </p:nvSpPr>
        <p:spPr>
          <a:xfrm>
            <a:off x="28608600" y="6255372"/>
            <a:ext cx="3185868" cy="3046988"/>
          </a:xfrm>
          <a:prstGeom prst="rect">
            <a:avLst/>
          </a:prstGeom>
        </p:spPr>
        <p:txBody>
          <a:bodyPr wrap="square">
            <a:spAutoFit/>
          </a:bodyPr>
          <a:lstStyle/>
          <a:p>
            <a:r>
              <a:rPr lang="en-US" sz="2400" dirty="0">
                <a:solidFill>
                  <a:prstClr val="black"/>
                </a:solidFill>
                <a:latin typeface="Book Antiqua" panose="02040602050305030304" pitchFamily="18" charset="0"/>
                <a:cs typeface="Times New Roman" panose="02020603050405020304" pitchFamily="18" charset="0"/>
              </a:rPr>
              <a:t> Figure E:  The purple line indicates the plotted coordinates of the pathway for the Worst Axis strategy. The target is indicated by a blue asterisk (*).</a:t>
            </a:r>
          </a:p>
        </p:txBody>
      </p:sp>
      <p:sp>
        <p:nvSpPr>
          <p:cNvPr id="17" name="Rectangle 16">
            <a:extLst>
              <a:ext uri="{FF2B5EF4-FFF2-40B4-BE49-F238E27FC236}">
                <a16:creationId xmlns:a16="http://schemas.microsoft.com/office/drawing/2014/main" id="{6EF20069-DAD1-491C-A009-D2B938C81FD4}"/>
              </a:ext>
            </a:extLst>
          </p:cNvPr>
          <p:cNvSpPr/>
          <p:nvPr/>
        </p:nvSpPr>
        <p:spPr>
          <a:xfrm>
            <a:off x="28272319" y="12875311"/>
            <a:ext cx="3581838" cy="2677656"/>
          </a:xfrm>
          <a:prstGeom prst="rect">
            <a:avLst/>
          </a:prstGeom>
        </p:spPr>
        <p:txBody>
          <a:bodyPr wrap="square">
            <a:spAutoFit/>
          </a:bodyPr>
          <a:lstStyle/>
          <a:p>
            <a:r>
              <a:rPr lang="en-US" sz="2400" dirty="0">
                <a:latin typeface="Book Antiqua" panose="02040602050305030304" pitchFamily="18" charset="0"/>
                <a:cs typeface="Arial"/>
              </a:rPr>
              <a:t>Figure F:  The green line indicates the plotted coordinates of the pathway for the Both Axes strategy. The target is indicated by a blue asterisk (*).</a:t>
            </a:r>
          </a:p>
        </p:txBody>
      </p:sp>
      <p:sp>
        <p:nvSpPr>
          <p:cNvPr id="19" name="Rectangle 18">
            <a:extLst>
              <a:ext uri="{FF2B5EF4-FFF2-40B4-BE49-F238E27FC236}">
                <a16:creationId xmlns:a16="http://schemas.microsoft.com/office/drawing/2014/main" id="{04823F45-8B77-4FD4-A13E-E4559FCB933C}"/>
              </a:ext>
            </a:extLst>
          </p:cNvPr>
          <p:cNvSpPr/>
          <p:nvPr/>
        </p:nvSpPr>
        <p:spPr>
          <a:xfrm>
            <a:off x="28197079" y="18217076"/>
            <a:ext cx="3660115" cy="2677656"/>
          </a:xfrm>
          <a:prstGeom prst="rect">
            <a:avLst/>
          </a:prstGeom>
        </p:spPr>
        <p:txBody>
          <a:bodyPr wrap="square">
            <a:spAutoFit/>
          </a:bodyPr>
          <a:lstStyle/>
          <a:p>
            <a:r>
              <a:rPr lang="en-US" sz="2400" dirty="0">
                <a:solidFill>
                  <a:prstClr val="black"/>
                </a:solidFill>
                <a:latin typeface="Book Antiqua" panose="02040602050305030304" pitchFamily="18" charset="0"/>
                <a:cs typeface="Times New Roman" panose="02020603050405020304" pitchFamily="18" charset="0"/>
              </a:rPr>
              <a:t>Figure G:  The blue line indicates the plotted coordinates of the pathway for the Warmer vs. Cooler strategy. The target is indicated by a red asterisk (*).</a:t>
            </a:r>
          </a:p>
        </p:txBody>
      </p:sp>
      <p:sp>
        <p:nvSpPr>
          <p:cNvPr id="31" name="Rectangle 30">
            <a:extLst>
              <a:ext uri="{FF2B5EF4-FFF2-40B4-BE49-F238E27FC236}">
                <a16:creationId xmlns:a16="http://schemas.microsoft.com/office/drawing/2014/main" id="{6A428006-4063-4A6D-876D-754823B4647B}"/>
              </a:ext>
            </a:extLst>
          </p:cNvPr>
          <p:cNvSpPr/>
          <p:nvPr/>
        </p:nvSpPr>
        <p:spPr>
          <a:xfrm>
            <a:off x="28166742" y="24938065"/>
            <a:ext cx="3534661" cy="2677656"/>
          </a:xfrm>
          <a:prstGeom prst="rect">
            <a:avLst/>
          </a:prstGeom>
        </p:spPr>
        <p:txBody>
          <a:bodyPr wrap="square">
            <a:spAutoFit/>
          </a:bodyPr>
          <a:lstStyle/>
          <a:p>
            <a:r>
              <a:rPr lang="en-US" sz="2400" dirty="0">
                <a:latin typeface="Book Antiqua" panose="02040602050305030304" pitchFamily="18" charset="0"/>
                <a:cs typeface="Arial"/>
              </a:rPr>
              <a:t>Figure H:  The red line indicates the plotted coordinates of the pathway for the Adjacent Pair strategy. The target is indicated by a blue asterisk (*).</a:t>
            </a:r>
          </a:p>
        </p:txBody>
      </p:sp>
      <p:grpSp>
        <p:nvGrpSpPr>
          <p:cNvPr id="117" name="Group 116">
            <a:extLst>
              <a:ext uri="{FF2B5EF4-FFF2-40B4-BE49-F238E27FC236}">
                <a16:creationId xmlns:a16="http://schemas.microsoft.com/office/drawing/2014/main" id="{98257BB8-148B-4838-9AFD-118BD3522648}"/>
              </a:ext>
            </a:extLst>
          </p:cNvPr>
          <p:cNvGrpSpPr/>
          <p:nvPr/>
        </p:nvGrpSpPr>
        <p:grpSpPr>
          <a:xfrm>
            <a:off x="900477" y="24650140"/>
            <a:ext cx="8262723" cy="3825563"/>
            <a:chOff x="0" y="0"/>
            <a:chExt cx="3383811" cy="1843405"/>
          </a:xfrm>
        </p:grpSpPr>
        <p:pic>
          <p:nvPicPr>
            <p:cNvPr id="119" name="Picture 118" descr="../../../../Pictures/Photos%20Library.photoslibrary/Thumbnails/2018/06/30/20180630-173651/3XvCzI4ORhey70cU%25L8k%25A/thumb_IMG_3262_1024.">
              <a:extLst>
                <a:ext uri="{FF2B5EF4-FFF2-40B4-BE49-F238E27FC236}">
                  <a16:creationId xmlns:a16="http://schemas.microsoft.com/office/drawing/2014/main" id="{0078F0F2-4709-4EB8-8C22-FEEA013D4F9D}"/>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0" y="0"/>
              <a:ext cx="2456180" cy="1843405"/>
            </a:xfrm>
            <a:prstGeom prst="rect">
              <a:avLst/>
            </a:prstGeom>
            <a:noFill/>
            <a:ln>
              <a:noFill/>
            </a:ln>
          </p:spPr>
        </p:pic>
        <p:pic>
          <p:nvPicPr>
            <p:cNvPr id="127" name="Picture 126">
              <a:extLst>
                <a:ext uri="{FF2B5EF4-FFF2-40B4-BE49-F238E27FC236}">
                  <a16:creationId xmlns:a16="http://schemas.microsoft.com/office/drawing/2014/main" id="{F49A538A-A7BC-4E49-9759-CFEAFFAE9AE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466871" y="0"/>
              <a:ext cx="916940" cy="1843405"/>
            </a:xfrm>
            <a:prstGeom prst="rect">
              <a:avLst/>
            </a:prstGeom>
          </p:spPr>
        </p:pic>
      </p:grpSp>
      <p:sp>
        <p:nvSpPr>
          <p:cNvPr id="482" name="Rectangle 481">
            <a:extLst>
              <a:ext uri="{FF2B5EF4-FFF2-40B4-BE49-F238E27FC236}">
                <a16:creationId xmlns:a16="http://schemas.microsoft.com/office/drawing/2014/main" id="{B1E066F8-A49E-4E26-86C6-8597B3D3BD8B}"/>
              </a:ext>
            </a:extLst>
          </p:cNvPr>
          <p:cNvSpPr/>
          <p:nvPr/>
        </p:nvSpPr>
        <p:spPr>
          <a:xfrm>
            <a:off x="32512533" y="6255372"/>
            <a:ext cx="10964943" cy="6986528"/>
          </a:xfrm>
          <a:prstGeom prst="rect">
            <a:avLst/>
          </a:prstGeom>
        </p:spPr>
        <p:txBody>
          <a:bodyPr wrap="square">
            <a:spAutoFit/>
          </a:bodyPr>
          <a:lstStyle/>
          <a:p>
            <a:pPr algn="just"/>
            <a:r>
              <a:rPr lang="en-US" sz="2800" dirty="0">
                <a:latin typeface="Book Antiqua" panose="02040602050305030304" pitchFamily="18" charset="0"/>
              </a:rPr>
              <a:t>While the other three strategies took under 20 seconds each, the Warmer vs. Cooler strategy took over one minute, with no apparent correlation between X, Y and Z axes. The Warmer vs. Cooler strategy gives only permissive cues, giving the user feedback on movement, unlike the others which are instructive strategies, in that tell the user which way to go even when standing still. The presence of controlled feedback is demonstrated by the fact that the guidance becomes more refined as the subject approaches the target. The Both Axes strategy proved to be the fastest, possibly because it is easier to discriminate the individual vibrators but also better to combine them within a short period of time. The Adjacent Pair strategy was thought to have confused the user as to exactly which vibrator was active. The Worst Axis strategy was thought to In these trials the Both Axes strategy appeared to result in the most direct path, with the x and y range decreasing as the subject approached the target in the z-direction. </a:t>
            </a:r>
          </a:p>
        </p:txBody>
      </p:sp>
      <p:sp>
        <p:nvSpPr>
          <p:cNvPr id="483" name="Rectangle 482">
            <a:extLst>
              <a:ext uri="{FF2B5EF4-FFF2-40B4-BE49-F238E27FC236}">
                <a16:creationId xmlns:a16="http://schemas.microsoft.com/office/drawing/2014/main" id="{1E1F82D6-86A1-4D77-ACEC-67666052F956}"/>
              </a:ext>
            </a:extLst>
          </p:cNvPr>
          <p:cNvSpPr/>
          <p:nvPr/>
        </p:nvSpPr>
        <p:spPr>
          <a:xfrm>
            <a:off x="10987662" y="6680129"/>
            <a:ext cx="9224643" cy="15173385"/>
          </a:xfrm>
          <a:prstGeom prst="rect">
            <a:avLst/>
          </a:prstGeom>
        </p:spPr>
        <p:txBody>
          <a:bodyPr wrap="square">
            <a:spAutoFit/>
          </a:bodyPr>
          <a:lstStyle/>
          <a:p>
            <a:pPr algn="just"/>
            <a:r>
              <a:rPr lang="en-US" sz="2800" dirty="0">
                <a:latin typeface="Book Antiqua" panose="02040602050305030304" pitchFamily="18" charset="0"/>
              </a:rPr>
              <a:t>In the current preliminary experiment, the participant is blindfolded and attempts to reach a target using feedback from the vibrators, which are arranged around the finger in 90</a:t>
            </a:r>
            <a:r>
              <a:rPr lang="en-US" sz="2800" dirty="0">
                <a:latin typeface="Book Antiqua" panose="02040602050305030304" pitchFamily="18" charset="0"/>
                <a:sym typeface="Symbol" panose="05050102010706020507" pitchFamily="18" charset="2"/>
              </a:rPr>
              <a:t></a:t>
            </a:r>
            <a:r>
              <a:rPr lang="en-US" sz="2800" dirty="0">
                <a:latin typeface="Book Antiqua" panose="02040602050305030304" pitchFamily="18" charset="0"/>
              </a:rPr>
              <a:t> increments, oriented to the dorsal, lateral, medial, volar aspects of the finger.(A)</a:t>
            </a:r>
          </a:p>
          <a:p>
            <a:pPr marL="514350" indent="-514350">
              <a:buAutoNum type="arabicPeriod"/>
            </a:pPr>
            <a:endParaRPr lang="en-US" sz="2800" dirty="0">
              <a:latin typeface="Book Antiqua" panose="02040602050305030304" pitchFamily="18" charset="0"/>
            </a:endParaRPr>
          </a:p>
          <a:p>
            <a:pPr algn="just"/>
            <a:r>
              <a:rPr lang="en-US" sz="2800" dirty="0">
                <a:latin typeface="Book Antiqua" panose="02040602050305030304" pitchFamily="18" charset="0"/>
              </a:rPr>
              <a:t>The target, a 5 mm diameter white spot on a black background, is automatically identified in real time in the camera image using the OpenCV software library, and this information is used to activate the four vibrators through one of four activation strategies:</a:t>
            </a:r>
          </a:p>
          <a:p>
            <a:pPr marL="514350" indent="-514350">
              <a:buAutoNum type="arabicPeriod"/>
            </a:pPr>
            <a:endParaRPr lang="en-US" sz="2800" dirty="0">
              <a:latin typeface="Book Antiqua" panose="02040602050305030304" pitchFamily="18" charset="0"/>
            </a:endParaRPr>
          </a:p>
          <a:p>
            <a:pPr marL="514350" indent="-514350">
              <a:buAutoNum type="arabicPeriod"/>
            </a:pPr>
            <a:r>
              <a:rPr lang="en-US" sz="2800" dirty="0">
                <a:latin typeface="Book Antiqua" panose="02040602050305030304" pitchFamily="18" charset="0"/>
              </a:rPr>
              <a:t>(E) Warmer vs. Cooler, in which all vibrators are activated when the target is seen moving closer to the center of the image, </a:t>
            </a:r>
          </a:p>
          <a:p>
            <a:pPr marL="514350" indent="-514350">
              <a:buAutoNum type="arabicPeriod"/>
            </a:pPr>
            <a:endParaRPr lang="en-US" sz="2800" dirty="0">
              <a:latin typeface="Book Antiqua" panose="02040602050305030304" pitchFamily="18" charset="0"/>
            </a:endParaRPr>
          </a:p>
          <a:p>
            <a:pPr marL="514350" indent="-514350">
              <a:buAutoNum type="arabicPeriod"/>
            </a:pPr>
            <a:r>
              <a:rPr lang="en-US" sz="2800" dirty="0">
                <a:latin typeface="Book Antiqua" panose="02040602050305030304" pitchFamily="18" charset="0"/>
              </a:rPr>
              <a:t>(F) Adjacent Pair, in which two adjacent vibrators are simultaneously activated to indicate the proper direction of motion to better center the target in the image, </a:t>
            </a:r>
          </a:p>
          <a:p>
            <a:pPr marL="514350" indent="-514350">
              <a:buAutoNum type="arabicPeriod"/>
            </a:pPr>
            <a:endParaRPr lang="en-US" sz="2800" dirty="0">
              <a:latin typeface="Book Antiqua" panose="02040602050305030304" pitchFamily="18" charset="0"/>
            </a:endParaRPr>
          </a:p>
          <a:p>
            <a:pPr marL="514350" indent="-514350">
              <a:buAutoNum type="arabicPeriod"/>
            </a:pPr>
            <a:r>
              <a:rPr lang="en-US" sz="2800" dirty="0">
                <a:latin typeface="Book Antiqua" panose="02040602050305030304" pitchFamily="18" charset="0"/>
              </a:rPr>
              <a:t>(G) Worst Axis, in which the participant is guided along the axis with the greatest error, one axis at a time by a single vibrator, and</a:t>
            </a:r>
          </a:p>
          <a:p>
            <a:pPr marL="514350" indent="-514350">
              <a:buAutoNum type="arabicPeriod"/>
            </a:pPr>
            <a:endParaRPr lang="en-US" sz="2800" dirty="0">
              <a:latin typeface="Book Antiqua" panose="02040602050305030304" pitchFamily="18" charset="0"/>
            </a:endParaRPr>
          </a:p>
          <a:p>
            <a:pPr marL="514350" indent="-514350">
              <a:buAutoNum type="arabicPeriod"/>
            </a:pPr>
            <a:r>
              <a:rPr lang="en-US" sz="2800" dirty="0">
                <a:latin typeface="Book Antiqua" panose="02040602050305030304" pitchFamily="18" charset="0"/>
              </a:rPr>
              <a:t> (H) Both Axes, in which adjacent vibrators are alternately activated to indicate the proper direction of motion. </a:t>
            </a:r>
          </a:p>
          <a:p>
            <a:pPr marL="514350" indent="-514350">
              <a:buAutoNum type="arabicPeriod"/>
            </a:pPr>
            <a:endParaRPr lang="en-US" sz="2800" dirty="0">
              <a:latin typeface="Book Antiqua" panose="02040602050305030304" pitchFamily="18" charset="0"/>
            </a:endParaRPr>
          </a:p>
          <a:p>
            <a:pPr algn="just"/>
            <a:r>
              <a:rPr lang="en-US" sz="2800" dirty="0">
                <a:latin typeface="Book Antiqua" panose="02040602050305030304" pitchFamily="18" charset="0"/>
              </a:rPr>
              <a:t>3D coordinates of each IR-LED are recorded by the Certus at 10 Hz and the centroid is computed. When the participant arrives at the target, the vibrators are all activated with a long pulse to indicate that the experiment is over. </a:t>
            </a:r>
          </a:p>
        </p:txBody>
      </p:sp>
      <p:sp>
        <p:nvSpPr>
          <p:cNvPr id="486" name="Rectangle 485">
            <a:extLst>
              <a:ext uri="{FF2B5EF4-FFF2-40B4-BE49-F238E27FC236}">
                <a16:creationId xmlns:a16="http://schemas.microsoft.com/office/drawing/2014/main" id="{52A78802-C7FD-4E2B-9F20-744626A8DCF0}"/>
              </a:ext>
            </a:extLst>
          </p:cNvPr>
          <p:cNvSpPr/>
          <p:nvPr/>
        </p:nvSpPr>
        <p:spPr>
          <a:xfrm>
            <a:off x="1078404" y="29062630"/>
            <a:ext cx="5256677" cy="3046988"/>
          </a:xfrm>
          <a:prstGeom prst="rect">
            <a:avLst/>
          </a:prstGeom>
        </p:spPr>
        <p:txBody>
          <a:bodyPr wrap="square">
            <a:spAutoFit/>
          </a:bodyPr>
          <a:lstStyle/>
          <a:p>
            <a:r>
              <a:rPr lang="en-US" sz="2400" dirty="0">
                <a:solidFill>
                  <a:prstClr val="black"/>
                </a:solidFill>
                <a:latin typeface="Book Antiqua" panose="02040602050305030304" pitchFamily="18" charset="0"/>
              </a:rPr>
              <a:t>The current FingerSight device is composed of four cell-phone vibrators, as well as a miniature camera mounted to the proximal phalanx of the index finger. Attached to the device is an array of four infrared LED markers to be detected by an Optotrak Certus (NDI, Inc.) </a:t>
            </a:r>
            <a:endParaRPr lang="en-US" sz="2400" dirty="0"/>
          </a:p>
        </p:txBody>
      </p:sp>
      <p:sp>
        <p:nvSpPr>
          <p:cNvPr id="133" name="Rectangle 132">
            <a:extLst>
              <a:ext uri="{FF2B5EF4-FFF2-40B4-BE49-F238E27FC236}">
                <a16:creationId xmlns:a16="http://schemas.microsoft.com/office/drawing/2014/main" id="{BF77CB64-7B23-4FD7-8864-C64A9F681EEC}"/>
              </a:ext>
            </a:extLst>
          </p:cNvPr>
          <p:cNvSpPr/>
          <p:nvPr/>
        </p:nvSpPr>
        <p:spPr>
          <a:xfrm>
            <a:off x="6898075" y="29220470"/>
            <a:ext cx="2265126" cy="3046988"/>
          </a:xfrm>
          <a:prstGeom prst="rect">
            <a:avLst/>
          </a:prstGeom>
        </p:spPr>
        <p:txBody>
          <a:bodyPr wrap="square">
            <a:spAutoFit/>
          </a:bodyPr>
          <a:lstStyle/>
          <a:p>
            <a:r>
              <a:rPr lang="en-US" sz="2400" dirty="0">
                <a:solidFill>
                  <a:prstClr val="black"/>
                </a:solidFill>
                <a:latin typeface="Book Antiqua" panose="02040602050305030304" pitchFamily="18" charset="0"/>
              </a:rPr>
              <a:t>Marker number increased from n=4 to 10 for location accuracy. Corresponding array shown.</a:t>
            </a:r>
            <a:endParaRPr lang="en-US" sz="2400" dirty="0"/>
          </a:p>
        </p:txBody>
      </p:sp>
      <p:grpSp>
        <p:nvGrpSpPr>
          <p:cNvPr id="135" name="Group 134">
            <a:extLst>
              <a:ext uri="{FF2B5EF4-FFF2-40B4-BE49-F238E27FC236}">
                <a16:creationId xmlns:a16="http://schemas.microsoft.com/office/drawing/2014/main" id="{B375C473-CCB6-40A0-B469-4E690C90477E}"/>
              </a:ext>
            </a:extLst>
          </p:cNvPr>
          <p:cNvGrpSpPr/>
          <p:nvPr/>
        </p:nvGrpSpPr>
        <p:grpSpPr>
          <a:xfrm>
            <a:off x="32332843" y="18062274"/>
            <a:ext cx="11382530" cy="10723237"/>
            <a:chOff x="16154398" y="21579441"/>
            <a:chExt cx="17190723" cy="11370196"/>
          </a:xfrm>
        </p:grpSpPr>
        <p:sp>
          <p:nvSpPr>
            <p:cNvPr id="136" name="Rounded Rectangle 102">
              <a:extLst>
                <a:ext uri="{FF2B5EF4-FFF2-40B4-BE49-F238E27FC236}">
                  <a16:creationId xmlns:a16="http://schemas.microsoft.com/office/drawing/2014/main" id="{2CD5FB20-5BD5-400C-A61A-9110A20F376A}"/>
                </a:ext>
              </a:extLst>
            </p:cNvPr>
            <p:cNvSpPr/>
            <p:nvPr/>
          </p:nvSpPr>
          <p:spPr>
            <a:xfrm>
              <a:off x="16154398" y="21579441"/>
              <a:ext cx="17190720" cy="2394903"/>
            </a:xfrm>
            <a:prstGeom prst="roundRect">
              <a:avLst/>
            </a:prstGeom>
            <a:solidFill>
              <a:srgbClr val="1C2957"/>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ctr"/>
              <a:r>
                <a:rPr lang="en-US" sz="6000" b="1" dirty="0">
                  <a:solidFill>
                    <a:srgbClr val="CDB87D"/>
                  </a:solidFill>
                  <a:latin typeface="Book Antiqua" panose="02040602050305030304" pitchFamily="18" charset="0"/>
                  <a:cs typeface="Arial" pitchFamily="34" charset="0"/>
                </a:rPr>
                <a:t>Future Implications</a:t>
              </a:r>
            </a:p>
          </p:txBody>
        </p:sp>
        <p:sp>
          <p:nvSpPr>
            <p:cNvPr id="139" name="Rectangle 138">
              <a:extLst>
                <a:ext uri="{FF2B5EF4-FFF2-40B4-BE49-F238E27FC236}">
                  <a16:creationId xmlns:a16="http://schemas.microsoft.com/office/drawing/2014/main" id="{0B8C5E8E-23D0-4207-8DE8-BB3E3F2E11E3}"/>
                </a:ext>
              </a:extLst>
            </p:cNvPr>
            <p:cNvSpPr/>
            <p:nvPr/>
          </p:nvSpPr>
          <p:spPr>
            <a:xfrm>
              <a:off x="16154401" y="22850456"/>
              <a:ext cx="17190720" cy="10099181"/>
            </a:xfrm>
            <a:prstGeom prst="rect">
              <a:avLst/>
            </a:prstGeom>
            <a:solidFill>
              <a:schemeClr val="bg1"/>
            </a:solidFill>
            <a:ln w="101600">
              <a:solidFill>
                <a:srgbClr val="002060"/>
              </a:solidFill>
            </a:ln>
          </p:spPr>
          <p:style>
            <a:lnRef idx="3">
              <a:schemeClr val="dk1"/>
            </a:lnRef>
            <a:fillRef idx="0">
              <a:schemeClr val="dk1"/>
            </a:fillRef>
            <a:effectRef idx="2">
              <a:schemeClr val="dk1"/>
            </a:effectRef>
            <a:fontRef idx="minor">
              <a:schemeClr val="tx1"/>
            </a:fontRef>
          </p:style>
          <p:txBody>
            <a:bodyPr rtlCol="0" anchor="t"/>
            <a:lstStyle/>
            <a:p>
              <a:pPr algn="just"/>
              <a:endParaRPr lang="en-US" sz="2800" dirty="0">
                <a:latin typeface="Book Antiqua" panose="02040602050305030304" pitchFamily="18" charset="0"/>
              </a:endParaRPr>
            </a:p>
          </p:txBody>
        </p:sp>
      </p:grpSp>
      <p:sp>
        <p:nvSpPr>
          <p:cNvPr id="140" name="TextBox 139">
            <a:extLst>
              <a:ext uri="{FF2B5EF4-FFF2-40B4-BE49-F238E27FC236}">
                <a16:creationId xmlns:a16="http://schemas.microsoft.com/office/drawing/2014/main" id="{11333D0F-EC5F-4F91-A253-E32F494CECBB}"/>
              </a:ext>
            </a:extLst>
          </p:cNvPr>
          <p:cNvSpPr txBox="1"/>
          <p:nvPr/>
        </p:nvSpPr>
        <p:spPr>
          <a:xfrm>
            <a:off x="21554110" y="16982811"/>
            <a:ext cx="836236"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G)</a:t>
            </a:r>
          </a:p>
        </p:txBody>
      </p:sp>
      <p:sp>
        <p:nvSpPr>
          <p:cNvPr id="141" name="TextBox 140">
            <a:extLst>
              <a:ext uri="{FF2B5EF4-FFF2-40B4-BE49-F238E27FC236}">
                <a16:creationId xmlns:a16="http://schemas.microsoft.com/office/drawing/2014/main" id="{5A25583C-A12B-4150-A5DC-5141F90E4BA2}"/>
              </a:ext>
            </a:extLst>
          </p:cNvPr>
          <p:cNvSpPr txBox="1"/>
          <p:nvPr/>
        </p:nvSpPr>
        <p:spPr>
          <a:xfrm>
            <a:off x="21592731" y="23153173"/>
            <a:ext cx="836236"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H)</a:t>
            </a:r>
          </a:p>
        </p:txBody>
      </p:sp>
      <p:pic>
        <p:nvPicPr>
          <p:cNvPr id="1032" name="Picture 8">
            <a:extLst>
              <a:ext uri="{FF2B5EF4-FFF2-40B4-BE49-F238E27FC236}">
                <a16:creationId xmlns:a16="http://schemas.microsoft.com/office/drawing/2014/main" id="{B6459A47-282D-4E4A-9916-FC8EBDB8EB1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131538" y="24372056"/>
            <a:ext cx="4193622" cy="7465697"/>
          </a:xfrm>
          <a:prstGeom prst="rect">
            <a:avLst/>
          </a:prstGeom>
          <a:noFill/>
          <a:extLst>
            <a:ext uri="{909E8E84-426E-40DD-AFC4-6F175D3DCCD1}">
              <a14:hiddenFill xmlns:a14="http://schemas.microsoft.com/office/drawing/2010/main">
                <a:solidFill>
                  <a:srgbClr val="FFFFFF"/>
                </a:solidFill>
              </a14:hiddenFill>
            </a:ext>
          </a:extLst>
        </p:spPr>
      </p:pic>
      <p:sp>
        <p:nvSpPr>
          <p:cNvPr id="142" name="TextBox 141">
            <a:extLst>
              <a:ext uri="{FF2B5EF4-FFF2-40B4-BE49-F238E27FC236}">
                <a16:creationId xmlns:a16="http://schemas.microsoft.com/office/drawing/2014/main" id="{3133FAEA-B5C4-42E6-B46A-7762CC01A064}"/>
              </a:ext>
            </a:extLst>
          </p:cNvPr>
          <p:cNvSpPr txBox="1"/>
          <p:nvPr/>
        </p:nvSpPr>
        <p:spPr>
          <a:xfrm>
            <a:off x="11130001" y="23415430"/>
            <a:ext cx="1138199"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C)</a:t>
            </a:r>
          </a:p>
        </p:txBody>
      </p:sp>
      <p:sp>
        <p:nvSpPr>
          <p:cNvPr id="145" name="Rectangle 144">
            <a:extLst>
              <a:ext uri="{FF2B5EF4-FFF2-40B4-BE49-F238E27FC236}">
                <a16:creationId xmlns:a16="http://schemas.microsoft.com/office/drawing/2014/main" id="{39E2E54C-4EC0-454F-8E75-EA542C64BA59}"/>
              </a:ext>
            </a:extLst>
          </p:cNvPr>
          <p:cNvSpPr/>
          <p:nvPr/>
        </p:nvSpPr>
        <p:spPr>
          <a:xfrm>
            <a:off x="15912300" y="23917249"/>
            <a:ext cx="2578673" cy="2677656"/>
          </a:xfrm>
          <a:prstGeom prst="rect">
            <a:avLst/>
          </a:prstGeom>
        </p:spPr>
        <p:txBody>
          <a:bodyPr wrap="square">
            <a:spAutoFit/>
          </a:bodyPr>
          <a:lstStyle/>
          <a:p>
            <a:r>
              <a:rPr lang="en-US" sz="2400" dirty="0">
                <a:solidFill>
                  <a:prstClr val="black"/>
                </a:solidFill>
                <a:latin typeface="Book Antiqua" panose="02040602050305030304" pitchFamily="18" charset="0"/>
              </a:rPr>
              <a:t>Subject undergoing buzzer discrimination testing before guidance strategy testing</a:t>
            </a:r>
            <a:endParaRPr lang="en-US" sz="2400" dirty="0"/>
          </a:p>
        </p:txBody>
      </p:sp>
      <p:pic>
        <p:nvPicPr>
          <p:cNvPr id="1038" name="Picture 14" descr="Image result for swanson engineering pitt">
            <a:extLst>
              <a:ext uri="{FF2B5EF4-FFF2-40B4-BE49-F238E27FC236}">
                <a16:creationId xmlns:a16="http://schemas.microsoft.com/office/drawing/2014/main" id="{E44AFD75-1C83-42B8-B555-A501E1A75B9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37105" y="928904"/>
            <a:ext cx="9239391" cy="2841113"/>
          </a:xfrm>
          <a:prstGeom prst="rect">
            <a:avLst/>
          </a:prstGeom>
          <a:solidFill>
            <a:srgbClr val="A5ACB0"/>
          </a:solidFill>
          <a:ln w="76200">
            <a:solidFill>
              <a:srgbClr val="1C2957"/>
            </a:solidFill>
          </a:ln>
        </p:spPr>
      </p:pic>
      <p:graphicFrame>
        <p:nvGraphicFramePr>
          <p:cNvPr id="99" name="Diagram 98">
            <a:extLst>
              <a:ext uri="{FF2B5EF4-FFF2-40B4-BE49-F238E27FC236}">
                <a16:creationId xmlns:a16="http://schemas.microsoft.com/office/drawing/2014/main" id="{345EBFE3-EB40-438F-9755-E6E89AF85EF8}"/>
              </a:ext>
            </a:extLst>
          </p:cNvPr>
          <p:cNvGraphicFramePr/>
          <p:nvPr>
            <p:extLst>
              <p:ext uri="{D42A27DB-BD31-4B8C-83A1-F6EECF244321}">
                <p14:modId xmlns:p14="http://schemas.microsoft.com/office/powerpoint/2010/main" val="2703066820"/>
              </p:ext>
            </p:extLst>
          </p:nvPr>
        </p:nvGraphicFramePr>
        <p:xfrm>
          <a:off x="33392396" y="22571706"/>
          <a:ext cx="8901209" cy="5878509"/>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493" name="Rectangle 492">
            <a:extLst>
              <a:ext uri="{FF2B5EF4-FFF2-40B4-BE49-F238E27FC236}">
                <a16:creationId xmlns:a16="http://schemas.microsoft.com/office/drawing/2014/main" id="{C929C211-B76A-4022-A0EF-1F5FC1B2102E}"/>
              </a:ext>
            </a:extLst>
          </p:cNvPr>
          <p:cNvSpPr/>
          <p:nvPr/>
        </p:nvSpPr>
        <p:spPr>
          <a:xfrm>
            <a:off x="32474783" y="19400351"/>
            <a:ext cx="11028093" cy="2677656"/>
          </a:xfrm>
          <a:prstGeom prst="rect">
            <a:avLst/>
          </a:prstGeom>
        </p:spPr>
        <p:txBody>
          <a:bodyPr wrap="square">
            <a:spAutoFit/>
          </a:bodyPr>
          <a:lstStyle/>
          <a:p>
            <a:pPr lvl="0" algn="just"/>
            <a:r>
              <a:rPr lang="en-US" sz="2800" dirty="0">
                <a:solidFill>
                  <a:prstClr val="black"/>
                </a:solidFill>
                <a:latin typeface="Book Antiqua" panose="02040602050305030304" pitchFamily="18" charset="0"/>
              </a:rPr>
              <a:t>Future research with subjects will be done to further evaluate the effectiveness of guidance strategies as well as commercialization efforts. In addition to studying guidance strategies, we are holistically examining FingerSight by advancing 3D tracking features, researching mobile application compatibility and obtaining data from focus groups. </a:t>
            </a:r>
          </a:p>
        </p:txBody>
      </p:sp>
      <p:pic>
        <p:nvPicPr>
          <p:cNvPr id="1040" name="Picture 16" descr="Image result for optotrak certus">
            <a:extLst>
              <a:ext uri="{FF2B5EF4-FFF2-40B4-BE49-F238E27FC236}">
                <a16:creationId xmlns:a16="http://schemas.microsoft.com/office/drawing/2014/main" id="{35BF6566-6C8B-4232-AA34-B92BA7DEFD9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056339" y="27618699"/>
            <a:ext cx="3200400" cy="2333625"/>
          </a:xfrm>
          <a:prstGeom prst="rect">
            <a:avLst/>
          </a:prstGeom>
          <a:noFill/>
          <a:extLst>
            <a:ext uri="{909E8E84-426E-40DD-AFC4-6F175D3DCCD1}">
              <a14:hiddenFill xmlns:a14="http://schemas.microsoft.com/office/drawing/2010/main">
                <a:solidFill>
                  <a:srgbClr val="FFFFFF"/>
                </a:solidFill>
              </a14:hiddenFill>
            </a:ext>
          </a:extLst>
        </p:spPr>
      </p:pic>
      <p:sp>
        <p:nvSpPr>
          <p:cNvPr id="146" name="TextBox 145">
            <a:extLst>
              <a:ext uri="{FF2B5EF4-FFF2-40B4-BE49-F238E27FC236}">
                <a16:creationId xmlns:a16="http://schemas.microsoft.com/office/drawing/2014/main" id="{4C896440-9EF0-4BF9-86EB-E443763A8B46}"/>
              </a:ext>
            </a:extLst>
          </p:cNvPr>
          <p:cNvSpPr txBox="1"/>
          <p:nvPr/>
        </p:nvSpPr>
        <p:spPr>
          <a:xfrm>
            <a:off x="18697215" y="28785511"/>
            <a:ext cx="1138199"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D)</a:t>
            </a:r>
          </a:p>
        </p:txBody>
      </p:sp>
      <p:sp>
        <p:nvSpPr>
          <p:cNvPr id="147" name="Rectangle 146">
            <a:extLst>
              <a:ext uri="{FF2B5EF4-FFF2-40B4-BE49-F238E27FC236}">
                <a16:creationId xmlns:a16="http://schemas.microsoft.com/office/drawing/2014/main" id="{4C7404D7-5FEA-4F38-BAEE-410C68A43F71}"/>
              </a:ext>
            </a:extLst>
          </p:cNvPr>
          <p:cNvSpPr/>
          <p:nvPr/>
        </p:nvSpPr>
        <p:spPr>
          <a:xfrm>
            <a:off x="16290309" y="29977724"/>
            <a:ext cx="4401328" cy="1569660"/>
          </a:xfrm>
          <a:prstGeom prst="rect">
            <a:avLst/>
          </a:prstGeom>
        </p:spPr>
        <p:txBody>
          <a:bodyPr wrap="square">
            <a:spAutoFit/>
          </a:bodyPr>
          <a:lstStyle/>
          <a:p>
            <a:r>
              <a:rPr lang="en-US" sz="2400" dirty="0">
                <a:solidFill>
                  <a:prstClr val="black"/>
                </a:solidFill>
                <a:latin typeface="Book Antiqua" panose="02040602050305030304" pitchFamily="18" charset="0"/>
              </a:rPr>
              <a:t>The Optotrak Certus (NDI, Inc.) records 3 dimensional translational and rotational coordinates of each IR-LED</a:t>
            </a:r>
            <a:endParaRPr lang="en-US" sz="2400" dirty="0"/>
          </a:p>
        </p:txBody>
      </p:sp>
      <p:sp>
        <p:nvSpPr>
          <p:cNvPr id="490" name="TextBox 489"/>
          <p:cNvSpPr txBox="1"/>
          <p:nvPr/>
        </p:nvSpPr>
        <p:spPr>
          <a:xfrm>
            <a:off x="21592731" y="11852323"/>
            <a:ext cx="836236" cy="683068"/>
          </a:xfrm>
          <a:prstGeom prst="rect">
            <a:avLst/>
          </a:prstGeom>
          <a:noFill/>
        </p:spPr>
        <p:txBody>
          <a:bodyPr wrap="square" lIns="66861" tIns="33431" rIns="66861" bIns="33431" rtlCol="0">
            <a:spAutoFit/>
          </a:bodyPr>
          <a:lstStyle/>
          <a:p>
            <a:r>
              <a:rPr lang="en-US" sz="4000" dirty="0">
                <a:latin typeface="Book Antiqua" panose="02040602050305030304" pitchFamily="18" charset="0"/>
                <a:cs typeface="Arial"/>
              </a:rPr>
              <a:t>F)</a:t>
            </a:r>
          </a:p>
        </p:txBody>
      </p:sp>
      <p:sp>
        <p:nvSpPr>
          <p:cNvPr id="511" name="Rectangle 510">
            <a:extLst>
              <a:ext uri="{FF2B5EF4-FFF2-40B4-BE49-F238E27FC236}">
                <a16:creationId xmlns:a16="http://schemas.microsoft.com/office/drawing/2014/main" id="{C261E62C-753F-44DB-BAF5-3FC2D605CE83}"/>
              </a:ext>
            </a:extLst>
          </p:cNvPr>
          <p:cNvSpPr/>
          <p:nvPr/>
        </p:nvSpPr>
        <p:spPr>
          <a:xfrm>
            <a:off x="21656786" y="28549072"/>
            <a:ext cx="10366617" cy="3970318"/>
          </a:xfrm>
          <a:prstGeom prst="rect">
            <a:avLst/>
          </a:prstGeom>
        </p:spPr>
        <p:txBody>
          <a:bodyPr wrap="square">
            <a:spAutoFit/>
          </a:bodyPr>
          <a:lstStyle/>
          <a:p>
            <a:pPr lvl="0" algn="just"/>
            <a:r>
              <a:rPr lang="en-US" sz="2800" dirty="0">
                <a:solidFill>
                  <a:prstClr val="black"/>
                </a:solidFill>
                <a:latin typeface="Book Antiqua" panose="02040602050305030304" pitchFamily="18" charset="0"/>
              </a:rPr>
              <a:t>3D plots of the path of the centroid over time are shown below for a single subject and trial. All trials were successful in guiding the subject to reach the target, marked at the origin of each graph. The experiment using the Worst Axis (Figure 1) strategy took 16.9 seconds. Performing the task with the Warmer vs. Cooler vibrator activation (Figure 2) strategy took 87.2 seconds to complete. The Adjacent Pair strategy took 17.2 seconds (Figure 3) and the Both Axes (Figure 4) strategy took 16.1 seconds. </a:t>
            </a:r>
          </a:p>
        </p:txBody>
      </p:sp>
      <p:pic>
        <p:nvPicPr>
          <p:cNvPr id="480" name="Picture 12" descr="https://attachment.outlook.office.net/owa/JRC137@pitt.edu/service.svc/s/GetFileAttachment?id=AQMkAGI4YTZlODFmLTUxMGYtNDI4Mi1iODFjLTY4NWExYjRiMjkwOQBGAAAD%2bYDJNWhU1keRqbI3CuLbigcAE3pfJhz9rU6pArzgRQMT8wAAAgEMAAAAE3pfJhz9rU6pArzgRQMT8wACSJ8LqAAAAAESABAAnS4mnNLq90%2b4yttDIjxFIA%3d%3d&amp;owa=outlook.office.com&amp;isImagePreview=True&amp;token=eyJhbGciOiJSUzI1NiIsImtpZCI6IjA2MDBGOUY2NzQ2MjA3MzdFNzM0MDRFMjg3QzQ1QTgxOENCN0NFQjgiLCJ4NXQiOiJCZ0Q1OW5SaUJ6Zm5OQVRpaDhSYWdZeTN6cmciLCJ0eXAiOiJKV1QifQ.eyJ2ZXIiOiJFeGNoYW5nZS5DYWxsYmFjay5WMSIsImFwcGN0eHNlbmRlciI6Ik93YURvd25sb2FkQDllZjlmNDg5LWUwYTAtNGVlYi04N2NjLTNhNTI2MTEyZmQwZCIsImFwcGN0eCI6IntcIm1zZXhjaHByb3RcIjpcIm93YVwiLFwicHJpbWFyeXNpZFwiOlwiUy0xLTUtMjEtMzE3NDM3MTk1Mi0yOTI1OTA5MDU0LTMzNDkxODc5NzktOTEwOTE2N1wiLFwicHVpZFwiOlwiMTE1MzgzNjI5NjUyODU2NTAyMFwiLFwib2lkXCI6XCIwYjE2N2NiNy1hNGY2LTQxOTEtOWFlMi1jMWQ2MDMwMTU5ODFcIixcInNjb3BlXCI6XCJPd2FEb3dubG9hZFwifSIsIm5iZiI6MTUzOTY5OTgwOSwiZXhwIjoxNTM5NzAwNDA5LCJpc3MiOiIwMDAwMDAwMi0wMDAwLTBmZjEtY2UwMC0wMDAwMDAwMDAwMDBAOWVmOWY0ODktZTBhMC00ZWViLTg3Y2MtM2E1MjYxMTJmZDBkIiwiYXVkIjoiMDAwMDAwMDItMDAwMC0wZmYxLWNlMDAtMDAwMDAwMDAwMDAwL2F0dGFjaG1lbnQub3V0bG9vay5vZmZpY2UubmV0QDllZjlmNDg5LWUwYTAtNGVlYi04N2NjLTNhNTI2MTEyZmQwZCJ9.n5btPRTnzsch_Gp21yd23GivsUtLni-npZ3OVdhFXwR717BLIV_2IdNPwH5O6BJyLOrdDXNhjJAWbPZ6fye5FCvjLg9HLvku6ZBEcTOVHWzoz-xnIyl8ywAizub1ew-MK8VXBaarJAEufjVOZinsAipTI0Sg18Cs5pfTolOtaFjB8oCihrw4e_05JD_4npcyK6JkzEtT5yAVkyAAgnzMNeLY4iIFK7QMV7CHkVMSR24EXOjFi3V88q_WZdvLDXxky6EFVZz_AmfOQNx6vL-soERfOXu1SatVpiDPZ1hBt4LyMxaZXRQJ_0If8aVVmywFih6K2FrSD8e1IPq1KjRE4A&amp;NoRetry=1">
            <a:extLst>
              <a:ext uri="{FF2B5EF4-FFF2-40B4-BE49-F238E27FC236}">
                <a16:creationId xmlns:a16="http://schemas.microsoft.com/office/drawing/2014/main" id="{240DA15A-83A3-4856-84B5-CA082EE7B5FB}"/>
              </a:ext>
            </a:extLst>
          </p:cNvPr>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589325" y="216097"/>
            <a:ext cx="3834275" cy="3834275"/>
          </a:xfrm>
          <a:prstGeom prst="flowChartConnector">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27488</TotalTime>
  <Words>1306</Words>
  <Application>Microsoft Office PowerPoint</Application>
  <PresentationFormat>Custom</PresentationFormat>
  <Paragraphs>71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Book Antiqua</vt:lpstr>
      <vt:lpstr>Calibri</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Ian</dc:creator>
  <cp:lastModifiedBy>Osalie Patterson</cp:lastModifiedBy>
  <cp:revision>843</cp:revision>
  <cp:lastPrinted>2017-08-07T22:10:22Z</cp:lastPrinted>
  <dcterms:created xsi:type="dcterms:W3CDTF">2012-03-07T22:30:46Z</dcterms:created>
  <dcterms:modified xsi:type="dcterms:W3CDTF">2018-10-16T14:28:15Z</dcterms:modified>
</cp:coreProperties>
</file>