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00" r:id="rId3"/>
    <p:sldId id="301" r:id="rId4"/>
    <p:sldId id="333" r:id="rId5"/>
    <p:sldId id="320" r:id="rId6"/>
    <p:sldId id="311" r:id="rId7"/>
    <p:sldId id="323" r:id="rId8"/>
    <p:sldId id="334" r:id="rId9"/>
    <p:sldId id="332" r:id="rId10"/>
    <p:sldId id="324" r:id="rId11"/>
    <p:sldId id="329" r:id="rId12"/>
    <p:sldId id="327" r:id="rId13"/>
    <p:sldId id="338" r:id="rId14"/>
    <p:sldId id="337" r:id="rId15"/>
    <p:sldId id="310" r:id="rId16"/>
    <p:sldId id="339" r:id="rId17"/>
    <p:sldId id="307" r:id="rId18"/>
    <p:sldId id="304" r:id="rId19"/>
    <p:sldId id="303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 Stetten" initials="GS" lastIdx="3" clrIdx="0">
    <p:extLst>
      <p:ext uri="{19B8F6BF-5375-455C-9EA6-DF929625EA0E}">
        <p15:presenceInfo xmlns:p15="http://schemas.microsoft.com/office/powerpoint/2012/main" userId="George Stett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E"/>
    <a:srgbClr val="D9CB9E"/>
    <a:srgbClr val="00225A"/>
    <a:srgbClr val="FAC283"/>
    <a:srgbClr val="C00000"/>
    <a:srgbClr val="FADCA7"/>
    <a:srgbClr val="092DEF"/>
    <a:srgbClr val="07E603"/>
    <a:srgbClr val="948151"/>
    <a:srgbClr val="E3B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94463" autoAdjust="0"/>
  </p:normalViewPr>
  <p:slideViewPr>
    <p:cSldViewPr snapToGrid="0">
      <p:cViewPr>
        <p:scale>
          <a:sx n="66" d="100"/>
          <a:sy n="66" d="100"/>
        </p:scale>
        <p:origin x="564" y="-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DA767-6B19-47C5-A262-2FDC22EF73D5}" type="doc">
      <dgm:prSet loTypeId="urn:microsoft.com/office/officeart/2005/8/layout/process5" loCatId="process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001A200-2E6A-4BA2-B67E-7D040005DC58}">
      <dgm:prSet phldrT="[Text]" custT="1"/>
      <dgm:spPr/>
      <dgm:t>
        <a:bodyPr/>
        <a:lstStyle/>
        <a:p>
          <a:r>
            <a:rPr lang="en-US" sz="3000" dirty="0"/>
            <a:t>1. User inputs object of choice</a:t>
          </a:r>
        </a:p>
      </dgm:t>
    </dgm:pt>
    <dgm:pt modelId="{D5C6BCDD-0B20-49DC-A1EC-48C20E7EDB72}" type="parTrans" cxnId="{EC3D3176-0464-4A8C-AEE3-392062CFFCE0}">
      <dgm:prSet/>
      <dgm:spPr/>
      <dgm:t>
        <a:bodyPr/>
        <a:lstStyle/>
        <a:p>
          <a:endParaRPr lang="en-US">
            <a:solidFill>
              <a:schemeClr val="accent6"/>
            </a:solidFill>
          </a:endParaRPr>
        </a:p>
      </dgm:t>
    </dgm:pt>
    <dgm:pt modelId="{B4B19283-64BA-4E55-A7C3-FD7F631C3E96}" type="sibTrans" cxnId="{EC3D3176-0464-4A8C-AEE3-392062CFFCE0}">
      <dgm:prSet/>
      <dgm:spPr/>
      <dgm:t>
        <a:bodyPr/>
        <a:lstStyle/>
        <a:p>
          <a:endParaRPr lang="en-US">
            <a:solidFill>
              <a:schemeClr val="accent6"/>
            </a:solidFill>
          </a:endParaRPr>
        </a:p>
      </dgm:t>
    </dgm:pt>
    <dgm:pt modelId="{59DC4A75-D6C9-4A15-B71E-4A924D935F78}">
      <dgm:prSet phldrT="[Text]" custT="1"/>
      <dgm:spPr/>
      <dgm:t>
        <a:bodyPr/>
        <a:lstStyle/>
        <a:p>
          <a:r>
            <a:rPr lang="en-US" sz="3000" dirty="0"/>
            <a:t>2. Object detected by camera</a:t>
          </a:r>
        </a:p>
      </dgm:t>
    </dgm:pt>
    <dgm:pt modelId="{A4BB8537-0EDC-4887-80E0-5D9333B28479}" type="parTrans" cxnId="{77C9D532-1770-4342-9C58-F17DF8CC31AA}">
      <dgm:prSet/>
      <dgm:spPr/>
      <dgm:t>
        <a:bodyPr/>
        <a:lstStyle/>
        <a:p>
          <a:endParaRPr lang="en-US">
            <a:solidFill>
              <a:schemeClr val="accent6"/>
            </a:solidFill>
          </a:endParaRPr>
        </a:p>
      </dgm:t>
    </dgm:pt>
    <dgm:pt modelId="{1046B007-AD1F-478B-A451-2A2986A0A684}" type="sibTrans" cxnId="{77C9D532-1770-4342-9C58-F17DF8CC31AA}">
      <dgm:prSet/>
      <dgm:spPr/>
      <dgm:t>
        <a:bodyPr/>
        <a:lstStyle/>
        <a:p>
          <a:endParaRPr lang="en-US">
            <a:solidFill>
              <a:schemeClr val="accent6"/>
            </a:solidFill>
          </a:endParaRPr>
        </a:p>
      </dgm:t>
    </dgm:pt>
    <dgm:pt modelId="{05BD37D5-14C4-455E-84BA-18FB0B4DFC76}">
      <dgm:prSet phldrT="[Text]" custT="1"/>
      <dgm:spPr/>
      <dgm:t>
        <a:bodyPr/>
        <a:lstStyle/>
        <a:p>
          <a:r>
            <a:rPr lang="en-US" sz="3000" dirty="0"/>
            <a:t>3. Corresponding buzzer vibrates</a:t>
          </a:r>
        </a:p>
      </dgm:t>
    </dgm:pt>
    <dgm:pt modelId="{00CCF791-2882-4133-B737-0FD05B0F5C06}" type="parTrans" cxnId="{E9710438-9DBE-400E-8DF7-82936A5FC9CD}">
      <dgm:prSet/>
      <dgm:spPr/>
      <dgm:t>
        <a:bodyPr/>
        <a:lstStyle/>
        <a:p>
          <a:endParaRPr lang="en-US">
            <a:solidFill>
              <a:schemeClr val="accent6"/>
            </a:solidFill>
          </a:endParaRPr>
        </a:p>
      </dgm:t>
    </dgm:pt>
    <dgm:pt modelId="{90D651E2-48E7-4137-BAC8-F541C45064B0}" type="sibTrans" cxnId="{E9710438-9DBE-400E-8DF7-82936A5FC9CD}">
      <dgm:prSet/>
      <dgm:spPr/>
      <dgm:t>
        <a:bodyPr/>
        <a:lstStyle/>
        <a:p>
          <a:endParaRPr lang="en-US">
            <a:solidFill>
              <a:schemeClr val="accent6"/>
            </a:solidFill>
          </a:endParaRPr>
        </a:p>
      </dgm:t>
    </dgm:pt>
    <dgm:pt modelId="{72DA2D40-2BB5-4F27-8FE4-B841CACF3DA1}">
      <dgm:prSet phldrT="[Text]" custT="1"/>
      <dgm:spPr/>
      <dgm:t>
        <a:bodyPr/>
        <a:lstStyle/>
        <a:p>
          <a:r>
            <a:rPr lang="en-US" sz="3000" dirty="0"/>
            <a:t>4. The user responds by moving</a:t>
          </a:r>
        </a:p>
      </dgm:t>
    </dgm:pt>
    <dgm:pt modelId="{B5B81930-D50D-4CF2-808F-87B6B7A728D1}" type="parTrans" cxnId="{F0FBF23B-2AD6-4B4B-B5B5-80A7A04B16ED}">
      <dgm:prSet/>
      <dgm:spPr/>
      <dgm:t>
        <a:bodyPr/>
        <a:lstStyle/>
        <a:p>
          <a:endParaRPr lang="en-US">
            <a:solidFill>
              <a:schemeClr val="accent6"/>
            </a:solidFill>
          </a:endParaRPr>
        </a:p>
      </dgm:t>
    </dgm:pt>
    <dgm:pt modelId="{A435412E-A7AE-44B6-B755-ED5D4F5B0392}" type="sibTrans" cxnId="{F0FBF23B-2AD6-4B4B-B5B5-80A7A04B16ED}">
      <dgm:prSet/>
      <dgm:spPr/>
      <dgm:t>
        <a:bodyPr/>
        <a:lstStyle/>
        <a:p>
          <a:endParaRPr lang="en-US">
            <a:solidFill>
              <a:schemeClr val="accent6"/>
            </a:solidFill>
          </a:endParaRPr>
        </a:p>
      </dgm:t>
    </dgm:pt>
    <dgm:pt modelId="{3DBE7372-4132-4D2C-B97A-D41DFAA470F7}" type="pres">
      <dgm:prSet presAssocID="{532DA767-6B19-47C5-A262-2FDC22EF73D5}" presName="diagram" presStyleCnt="0">
        <dgm:presLayoutVars>
          <dgm:dir/>
          <dgm:resizeHandles val="exact"/>
        </dgm:presLayoutVars>
      </dgm:prSet>
      <dgm:spPr/>
    </dgm:pt>
    <dgm:pt modelId="{ADD1F23B-F30F-42A9-A5D4-85E747ACC3D2}" type="pres">
      <dgm:prSet presAssocID="{1001A200-2E6A-4BA2-B67E-7D040005DC58}" presName="node" presStyleLbl="node1" presStyleIdx="0" presStyleCnt="4" custLinFactNeighborX="-14565" custLinFactNeighborY="-822">
        <dgm:presLayoutVars>
          <dgm:bulletEnabled val="1"/>
        </dgm:presLayoutVars>
      </dgm:prSet>
      <dgm:spPr/>
    </dgm:pt>
    <dgm:pt modelId="{B1185CD2-0E07-4D0B-992E-50FA1B93A54E}" type="pres">
      <dgm:prSet presAssocID="{B4B19283-64BA-4E55-A7C3-FD7F631C3E96}" presName="sibTrans" presStyleLbl="sibTrans2D1" presStyleIdx="0" presStyleCnt="3"/>
      <dgm:spPr/>
    </dgm:pt>
    <dgm:pt modelId="{710B9DE3-3A80-4628-9039-7D587D10F0DF}" type="pres">
      <dgm:prSet presAssocID="{B4B19283-64BA-4E55-A7C3-FD7F631C3E96}" presName="connectorText" presStyleLbl="sibTrans2D1" presStyleIdx="0" presStyleCnt="3"/>
      <dgm:spPr/>
    </dgm:pt>
    <dgm:pt modelId="{4342C1FC-33EB-4DDB-9DD7-8DFD363C19EB}" type="pres">
      <dgm:prSet presAssocID="{59DC4A75-D6C9-4A15-B71E-4A924D935F78}" presName="node" presStyleLbl="node1" presStyleIdx="1" presStyleCnt="4">
        <dgm:presLayoutVars>
          <dgm:bulletEnabled val="1"/>
        </dgm:presLayoutVars>
      </dgm:prSet>
      <dgm:spPr/>
    </dgm:pt>
    <dgm:pt modelId="{93025A59-0502-482A-89D4-45D646FD52E7}" type="pres">
      <dgm:prSet presAssocID="{1046B007-AD1F-478B-A451-2A2986A0A684}" presName="sibTrans" presStyleLbl="sibTrans2D1" presStyleIdx="1" presStyleCnt="3"/>
      <dgm:spPr/>
    </dgm:pt>
    <dgm:pt modelId="{53D7E008-D7F0-406C-8F32-222D5B950D1D}" type="pres">
      <dgm:prSet presAssocID="{1046B007-AD1F-478B-A451-2A2986A0A684}" presName="connectorText" presStyleLbl="sibTrans2D1" presStyleIdx="1" presStyleCnt="3"/>
      <dgm:spPr/>
    </dgm:pt>
    <dgm:pt modelId="{BB4BD493-5E33-4048-B5D3-1AC023035474}" type="pres">
      <dgm:prSet presAssocID="{05BD37D5-14C4-455E-84BA-18FB0B4DFC76}" presName="node" presStyleLbl="node1" presStyleIdx="2" presStyleCnt="4" custScaleX="114770">
        <dgm:presLayoutVars>
          <dgm:bulletEnabled val="1"/>
        </dgm:presLayoutVars>
      </dgm:prSet>
      <dgm:spPr/>
    </dgm:pt>
    <dgm:pt modelId="{3D96F7F5-3A81-4011-8945-05F3D6272C67}" type="pres">
      <dgm:prSet presAssocID="{90D651E2-48E7-4137-BAC8-F541C45064B0}" presName="sibTrans" presStyleLbl="sibTrans2D1" presStyleIdx="2" presStyleCnt="3"/>
      <dgm:spPr/>
    </dgm:pt>
    <dgm:pt modelId="{FA2B4D3F-DBE3-4C56-8B0A-455FBEBD4B56}" type="pres">
      <dgm:prSet presAssocID="{90D651E2-48E7-4137-BAC8-F541C45064B0}" presName="connectorText" presStyleLbl="sibTrans2D1" presStyleIdx="2" presStyleCnt="3"/>
      <dgm:spPr/>
    </dgm:pt>
    <dgm:pt modelId="{02FAD795-4389-4719-8D7C-0D3C0DBAD63E}" type="pres">
      <dgm:prSet presAssocID="{72DA2D40-2BB5-4F27-8FE4-B841CACF3DA1}" presName="node" presStyleLbl="node1" presStyleIdx="3" presStyleCnt="4">
        <dgm:presLayoutVars>
          <dgm:bulletEnabled val="1"/>
        </dgm:presLayoutVars>
      </dgm:prSet>
      <dgm:spPr/>
    </dgm:pt>
  </dgm:ptLst>
  <dgm:cxnLst>
    <dgm:cxn modelId="{073B5F11-85B8-45B2-9A20-5D2D22B309E1}" type="presOf" srcId="{1001A200-2E6A-4BA2-B67E-7D040005DC58}" destId="{ADD1F23B-F30F-42A9-A5D4-85E747ACC3D2}" srcOrd="0" destOrd="0" presId="urn:microsoft.com/office/officeart/2005/8/layout/process5"/>
    <dgm:cxn modelId="{D28C1A16-CEFD-43F6-B7BF-46CBBD493347}" type="presOf" srcId="{05BD37D5-14C4-455E-84BA-18FB0B4DFC76}" destId="{BB4BD493-5E33-4048-B5D3-1AC023035474}" srcOrd="0" destOrd="0" presId="urn:microsoft.com/office/officeart/2005/8/layout/process5"/>
    <dgm:cxn modelId="{5D514D24-585C-4310-8109-E15EA5301ACD}" type="presOf" srcId="{59DC4A75-D6C9-4A15-B71E-4A924D935F78}" destId="{4342C1FC-33EB-4DDB-9DD7-8DFD363C19EB}" srcOrd="0" destOrd="0" presId="urn:microsoft.com/office/officeart/2005/8/layout/process5"/>
    <dgm:cxn modelId="{77C9D532-1770-4342-9C58-F17DF8CC31AA}" srcId="{532DA767-6B19-47C5-A262-2FDC22EF73D5}" destId="{59DC4A75-D6C9-4A15-B71E-4A924D935F78}" srcOrd="1" destOrd="0" parTransId="{A4BB8537-0EDC-4887-80E0-5D9333B28479}" sibTransId="{1046B007-AD1F-478B-A451-2A2986A0A684}"/>
    <dgm:cxn modelId="{A7387735-C1A0-4ED4-874C-D6FC0F8E364D}" type="presOf" srcId="{1046B007-AD1F-478B-A451-2A2986A0A684}" destId="{53D7E008-D7F0-406C-8F32-222D5B950D1D}" srcOrd="1" destOrd="0" presId="urn:microsoft.com/office/officeart/2005/8/layout/process5"/>
    <dgm:cxn modelId="{E9710438-9DBE-400E-8DF7-82936A5FC9CD}" srcId="{532DA767-6B19-47C5-A262-2FDC22EF73D5}" destId="{05BD37D5-14C4-455E-84BA-18FB0B4DFC76}" srcOrd="2" destOrd="0" parTransId="{00CCF791-2882-4133-B737-0FD05B0F5C06}" sibTransId="{90D651E2-48E7-4137-BAC8-F541C45064B0}"/>
    <dgm:cxn modelId="{F0FBF23B-2AD6-4B4B-B5B5-80A7A04B16ED}" srcId="{532DA767-6B19-47C5-A262-2FDC22EF73D5}" destId="{72DA2D40-2BB5-4F27-8FE4-B841CACF3DA1}" srcOrd="3" destOrd="0" parTransId="{B5B81930-D50D-4CF2-808F-87B6B7A728D1}" sibTransId="{A435412E-A7AE-44B6-B755-ED5D4F5B0392}"/>
    <dgm:cxn modelId="{129F463F-A0C7-49D4-9A04-CDBC098C1E8B}" type="presOf" srcId="{B4B19283-64BA-4E55-A7C3-FD7F631C3E96}" destId="{710B9DE3-3A80-4628-9039-7D587D10F0DF}" srcOrd="1" destOrd="0" presId="urn:microsoft.com/office/officeart/2005/8/layout/process5"/>
    <dgm:cxn modelId="{EC3D3176-0464-4A8C-AEE3-392062CFFCE0}" srcId="{532DA767-6B19-47C5-A262-2FDC22EF73D5}" destId="{1001A200-2E6A-4BA2-B67E-7D040005DC58}" srcOrd="0" destOrd="0" parTransId="{D5C6BCDD-0B20-49DC-A1EC-48C20E7EDB72}" sibTransId="{B4B19283-64BA-4E55-A7C3-FD7F631C3E96}"/>
    <dgm:cxn modelId="{E0240292-D781-4566-97EA-58B155BD145B}" type="presOf" srcId="{B4B19283-64BA-4E55-A7C3-FD7F631C3E96}" destId="{B1185CD2-0E07-4D0B-992E-50FA1B93A54E}" srcOrd="0" destOrd="0" presId="urn:microsoft.com/office/officeart/2005/8/layout/process5"/>
    <dgm:cxn modelId="{D10737AE-9A52-4C76-AFC6-96E8AF4FC6E9}" type="presOf" srcId="{532DA767-6B19-47C5-A262-2FDC22EF73D5}" destId="{3DBE7372-4132-4D2C-B97A-D41DFAA470F7}" srcOrd="0" destOrd="0" presId="urn:microsoft.com/office/officeart/2005/8/layout/process5"/>
    <dgm:cxn modelId="{9EF63EB8-6C21-4C5E-8423-2ECEACEC3FFD}" type="presOf" srcId="{90D651E2-48E7-4137-BAC8-F541C45064B0}" destId="{FA2B4D3F-DBE3-4C56-8B0A-455FBEBD4B56}" srcOrd="1" destOrd="0" presId="urn:microsoft.com/office/officeart/2005/8/layout/process5"/>
    <dgm:cxn modelId="{E7828DBA-0909-4E0E-98F3-773426638A19}" type="presOf" srcId="{90D651E2-48E7-4137-BAC8-F541C45064B0}" destId="{3D96F7F5-3A81-4011-8945-05F3D6272C67}" srcOrd="0" destOrd="0" presId="urn:microsoft.com/office/officeart/2005/8/layout/process5"/>
    <dgm:cxn modelId="{75B686BF-AAD8-4E4C-BFAF-D35DC254F1D4}" type="presOf" srcId="{1046B007-AD1F-478B-A451-2A2986A0A684}" destId="{93025A59-0502-482A-89D4-45D646FD52E7}" srcOrd="0" destOrd="0" presId="urn:microsoft.com/office/officeart/2005/8/layout/process5"/>
    <dgm:cxn modelId="{D61150FF-1C4A-499F-B551-BC281B5765DA}" type="presOf" srcId="{72DA2D40-2BB5-4F27-8FE4-B841CACF3DA1}" destId="{02FAD795-4389-4719-8D7C-0D3C0DBAD63E}" srcOrd="0" destOrd="0" presId="urn:microsoft.com/office/officeart/2005/8/layout/process5"/>
    <dgm:cxn modelId="{E53F672E-C072-4A21-BEE1-54AA672811DC}" type="presParOf" srcId="{3DBE7372-4132-4D2C-B97A-D41DFAA470F7}" destId="{ADD1F23B-F30F-42A9-A5D4-85E747ACC3D2}" srcOrd="0" destOrd="0" presId="urn:microsoft.com/office/officeart/2005/8/layout/process5"/>
    <dgm:cxn modelId="{AB1AE848-5A6D-4491-9557-CEDC095F2575}" type="presParOf" srcId="{3DBE7372-4132-4D2C-B97A-D41DFAA470F7}" destId="{B1185CD2-0E07-4D0B-992E-50FA1B93A54E}" srcOrd="1" destOrd="0" presId="urn:microsoft.com/office/officeart/2005/8/layout/process5"/>
    <dgm:cxn modelId="{BC4E820E-5907-4196-9DE2-B6566D45A208}" type="presParOf" srcId="{B1185CD2-0E07-4D0B-992E-50FA1B93A54E}" destId="{710B9DE3-3A80-4628-9039-7D587D10F0DF}" srcOrd="0" destOrd="0" presId="urn:microsoft.com/office/officeart/2005/8/layout/process5"/>
    <dgm:cxn modelId="{33CD6D7D-B0EF-43E4-A444-F66C07620685}" type="presParOf" srcId="{3DBE7372-4132-4D2C-B97A-D41DFAA470F7}" destId="{4342C1FC-33EB-4DDB-9DD7-8DFD363C19EB}" srcOrd="2" destOrd="0" presId="urn:microsoft.com/office/officeart/2005/8/layout/process5"/>
    <dgm:cxn modelId="{EAFC8B0F-53D9-4970-8248-E11B46615784}" type="presParOf" srcId="{3DBE7372-4132-4D2C-B97A-D41DFAA470F7}" destId="{93025A59-0502-482A-89D4-45D646FD52E7}" srcOrd="3" destOrd="0" presId="urn:microsoft.com/office/officeart/2005/8/layout/process5"/>
    <dgm:cxn modelId="{839BFC14-AAF4-44B0-AA16-2EB8DD2BA283}" type="presParOf" srcId="{93025A59-0502-482A-89D4-45D646FD52E7}" destId="{53D7E008-D7F0-406C-8F32-222D5B950D1D}" srcOrd="0" destOrd="0" presId="urn:microsoft.com/office/officeart/2005/8/layout/process5"/>
    <dgm:cxn modelId="{B6D2F590-F203-4B63-B7FE-74A59378E140}" type="presParOf" srcId="{3DBE7372-4132-4D2C-B97A-D41DFAA470F7}" destId="{BB4BD493-5E33-4048-B5D3-1AC023035474}" srcOrd="4" destOrd="0" presId="urn:microsoft.com/office/officeart/2005/8/layout/process5"/>
    <dgm:cxn modelId="{344EB6E9-4200-4C48-8E6B-11B9B6F0815F}" type="presParOf" srcId="{3DBE7372-4132-4D2C-B97A-D41DFAA470F7}" destId="{3D96F7F5-3A81-4011-8945-05F3D6272C67}" srcOrd="5" destOrd="0" presId="urn:microsoft.com/office/officeart/2005/8/layout/process5"/>
    <dgm:cxn modelId="{FFF129A2-C0A4-4C53-85FE-013ED363A0CE}" type="presParOf" srcId="{3D96F7F5-3A81-4011-8945-05F3D6272C67}" destId="{FA2B4D3F-DBE3-4C56-8B0A-455FBEBD4B56}" srcOrd="0" destOrd="0" presId="urn:microsoft.com/office/officeart/2005/8/layout/process5"/>
    <dgm:cxn modelId="{19D2EBE9-8D31-4B0F-893D-F2AC0749D9C0}" type="presParOf" srcId="{3DBE7372-4132-4D2C-B97A-D41DFAA470F7}" destId="{02FAD795-4389-4719-8D7C-0D3C0DBAD63E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0E686B-1B05-4654-B7BB-EC420A45D29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</dgm:pt>
    <dgm:pt modelId="{6C43AC17-4E52-4FCD-9F91-E794E556929D}">
      <dgm:prSet phldrT="[Text]" custT="1"/>
      <dgm:spPr/>
      <dgm:t>
        <a:bodyPr/>
        <a:lstStyle/>
        <a:p>
          <a:r>
            <a:rPr lang="en-US" sz="3200" dirty="0"/>
            <a:t>1</a:t>
          </a:r>
        </a:p>
      </dgm:t>
    </dgm:pt>
    <dgm:pt modelId="{3A7328B4-3CFB-47C2-8EA4-D3535FDEAE52}" type="parTrans" cxnId="{789D09FC-6DA1-43EE-94A4-F2FAE599127B}">
      <dgm:prSet/>
      <dgm:spPr/>
      <dgm:t>
        <a:bodyPr/>
        <a:lstStyle/>
        <a:p>
          <a:endParaRPr lang="en-US"/>
        </a:p>
      </dgm:t>
    </dgm:pt>
    <dgm:pt modelId="{65A67161-E7A1-468B-B3BA-F510C9AA515B}" type="sibTrans" cxnId="{789D09FC-6DA1-43EE-94A4-F2FAE599127B}">
      <dgm:prSet/>
      <dgm:spPr/>
      <dgm:t>
        <a:bodyPr/>
        <a:lstStyle/>
        <a:p>
          <a:endParaRPr lang="en-US"/>
        </a:p>
      </dgm:t>
    </dgm:pt>
    <dgm:pt modelId="{B936CC9A-17E6-4F8C-BB7C-E77FB2EA3F79}">
      <dgm:prSet phldrT="[Text]" custT="1"/>
      <dgm:spPr/>
      <dgm:t>
        <a:bodyPr/>
        <a:lstStyle/>
        <a:p>
          <a:r>
            <a:rPr lang="en-US" sz="3200" dirty="0"/>
            <a:t>2</a:t>
          </a:r>
        </a:p>
      </dgm:t>
    </dgm:pt>
    <dgm:pt modelId="{C2045B08-46D5-468D-89BF-3E0844409451}" type="parTrans" cxnId="{D5D40B7B-96C2-46EC-97D0-6415685F235D}">
      <dgm:prSet/>
      <dgm:spPr/>
      <dgm:t>
        <a:bodyPr/>
        <a:lstStyle/>
        <a:p>
          <a:endParaRPr lang="en-US"/>
        </a:p>
      </dgm:t>
    </dgm:pt>
    <dgm:pt modelId="{533A663B-9E6E-440F-8CCE-B468A9BCF3F2}" type="sibTrans" cxnId="{D5D40B7B-96C2-46EC-97D0-6415685F235D}">
      <dgm:prSet/>
      <dgm:spPr/>
      <dgm:t>
        <a:bodyPr/>
        <a:lstStyle/>
        <a:p>
          <a:endParaRPr lang="en-US"/>
        </a:p>
      </dgm:t>
    </dgm:pt>
    <dgm:pt modelId="{9F7B7C28-D3AA-443C-9253-708067950227}">
      <dgm:prSet/>
      <dgm:spPr/>
      <dgm:t>
        <a:bodyPr/>
        <a:lstStyle/>
        <a:p>
          <a:pPr>
            <a:buNone/>
          </a:pPr>
          <a:r>
            <a:rPr lang="en-US" dirty="0">
              <a:solidFill>
                <a:schemeClr val="accent1">
                  <a:lumMod val="50000"/>
                </a:schemeClr>
              </a:solidFill>
            </a:rPr>
            <a:t>Design</a:t>
          </a:r>
        </a:p>
      </dgm:t>
    </dgm:pt>
    <dgm:pt modelId="{E49209F9-8F76-4709-841F-4E39445B6AB9}" type="parTrans" cxnId="{D31DACA2-675A-4E95-AFCE-33BD35B096CB}">
      <dgm:prSet/>
      <dgm:spPr/>
      <dgm:t>
        <a:bodyPr/>
        <a:lstStyle/>
        <a:p>
          <a:endParaRPr lang="en-US"/>
        </a:p>
      </dgm:t>
    </dgm:pt>
    <dgm:pt modelId="{ABE6AB49-5264-4E16-A606-6165F9FD4A77}" type="sibTrans" cxnId="{D31DACA2-675A-4E95-AFCE-33BD35B096CB}">
      <dgm:prSet/>
      <dgm:spPr/>
      <dgm:t>
        <a:bodyPr/>
        <a:lstStyle/>
        <a:p>
          <a:endParaRPr lang="en-US"/>
        </a:p>
      </dgm:t>
    </dgm:pt>
    <dgm:pt modelId="{78FB7C69-AAF2-4A67-BC70-B9BA0B0318C2}">
      <dgm:prSet/>
      <dgm:spPr/>
      <dgm:t>
        <a:bodyPr/>
        <a:lstStyle/>
        <a:p>
          <a:pPr>
            <a:buNone/>
          </a:pPr>
          <a:r>
            <a:rPr lang="en-US" dirty="0">
              <a:solidFill>
                <a:schemeClr val="accent1">
                  <a:lumMod val="50000"/>
                </a:schemeClr>
              </a:solidFill>
            </a:rPr>
            <a:t>Test Parameters</a:t>
          </a:r>
        </a:p>
      </dgm:t>
    </dgm:pt>
    <dgm:pt modelId="{4CA24EE8-0A34-4469-B9C7-6C211CD32996}" type="parTrans" cxnId="{EB1D6F0D-CC3C-4640-8E7E-B2374C9ACA64}">
      <dgm:prSet/>
      <dgm:spPr/>
      <dgm:t>
        <a:bodyPr/>
        <a:lstStyle/>
        <a:p>
          <a:endParaRPr lang="en-US"/>
        </a:p>
      </dgm:t>
    </dgm:pt>
    <dgm:pt modelId="{0E2C399F-B7BC-4197-B718-548815AD88E4}" type="sibTrans" cxnId="{EB1D6F0D-CC3C-4640-8E7E-B2374C9ACA64}">
      <dgm:prSet/>
      <dgm:spPr/>
      <dgm:t>
        <a:bodyPr/>
        <a:lstStyle/>
        <a:p>
          <a:endParaRPr lang="en-US"/>
        </a:p>
      </dgm:t>
    </dgm:pt>
    <dgm:pt modelId="{729A4A2D-AA62-440F-8908-B99CCA8727A3}">
      <dgm:prSet phldrT="[Text]"/>
      <dgm:spPr/>
      <dgm:t>
        <a:bodyPr/>
        <a:lstStyle/>
        <a:p>
          <a:pPr>
            <a:buNone/>
          </a:pPr>
          <a:r>
            <a:rPr lang="en-US" dirty="0">
              <a:solidFill>
                <a:schemeClr val="accent1">
                  <a:lumMod val="50000"/>
                </a:schemeClr>
              </a:solidFill>
            </a:rPr>
            <a:t>Optimize</a:t>
          </a:r>
        </a:p>
      </dgm:t>
    </dgm:pt>
    <dgm:pt modelId="{5209B523-88E5-48C5-90EF-202501483B51}" type="parTrans" cxnId="{3C49FB2A-BAC2-49B7-8AA3-EA5B98DF2209}">
      <dgm:prSet/>
      <dgm:spPr/>
      <dgm:t>
        <a:bodyPr/>
        <a:lstStyle/>
        <a:p>
          <a:endParaRPr lang="en-US"/>
        </a:p>
      </dgm:t>
    </dgm:pt>
    <dgm:pt modelId="{30214A5E-BAC5-462E-8623-7D8EA5D59D31}" type="sibTrans" cxnId="{3C49FB2A-BAC2-49B7-8AA3-EA5B98DF2209}">
      <dgm:prSet/>
      <dgm:spPr/>
      <dgm:t>
        <a:bodyPr/>
        <a:lstStyle/>
        <a:p>
          <a:endParaRPr lang="en-US"/>
        </a:p>
      </dgm:t>
    </dgm:pt>
    <dgm:pt modelId="{0DAC877E-C86F-40B8-B355-0BD4A00DDAF2}">
      <dgm:prSet phldrT="[Text]" custT="1"/>
      <dgm:spPr/>
      <dgm:t>
        <a:bodyPr/>
        <a:lstStyle/>
        <a:p>
          <a:r>
            <a:rPr lang="en-US" sz="3200" dirty="0"/>
            <a:t>3</a:t>
          </a:r>
        </a:p>
      </dgm:t>
    </dgm:pt>
    <dgm:pt modelId="{A5FE12F3-381C-46EA-92C8-D4F49F07DAB0}" type="parTrans" cxnId="{6CBED3A9-9427-492B-ADB3-A51C669A4F39}">
      <dgm:prSet/>
      <dgm:spPr/>
      <dgm:t>
        <a:bodyPr/>
        <a:lstStyle/>
        <a:p>
          <a:endParaRPr lang="en-US"/>
        </a:p>
      </dgm:t>
    </dgm:pt>
    <dgm:pt modelId="{90408E87-4DED-4C99-9513-AD146B65F054}" type="sibTrans" cxnId="{6CBED3A9-9427-492B-ADB3-A51C669A4F39}">
      <dgm:prSet/>
      <dgm:spPr/>
      <dgm:t>
        <a:bodyPr/>
        <a:lstStyle/>
        <a:p>
          <a:endParaRPr lang="en-US"/>
        </a:p>
      </dgm:t>
    </dgm:pt>
    <dgm:pt modelId="{1E4D203E-C7E0-42CD-BB78-607141D5A1A7}">
      <dgm:prSet phldrT="[Text]"/>
      <dgm:spPr/>
      <dgm:t>
        <a:bodyPr/>
        <a:lstStyle/>
        <a:p>
          <a:pPr>
            <a:buNone/>
          </a:pPr>
          <a:r>
            <a:rPr lang="en-US" dirty="0">
              <a:solidFill>
                <a:schemeClr val="accent1">
                  <a:lumMod val="50000"/>
                </a:schemeClr>
              </a:solidFill>
            </a:rPr>
            <a:t>Repeat</a:t>
          </a:r>
        </a:p>
      </dgm:t>
    </dgm:pt>
    <dgm:pt modelId="{54F134AE-66FE-486B-A49D-B1D229BFB316}" type="parTrans" cxnId="{E4C040B2-8D5E-4895-BD2E-C81B2C92219B}">
      <dgm:prSet/>
      <dgm:spPr/>
      <dgm:t>
        <a:bodyPr/>
        <a:lstStyle/>
        <a:p>
          <a:endParaRPr lang="en-US"/>
        </a:p>
      </dgm:t>
    </dgm:pt>
    <dgm:pt modelId="{2B31F937-6C29-4F10-96BB-D9755CA91856}" type="sibTrans" cxnId="{E4C040B2-8D5E-4895-BD2E-C81B2C92219B}">
      <dgm:prSet/>
      <dgm:spPr/>
      <dgm:t>
        <a:bodyPr/>
        <a:lstStyle/>
        <a:p>
          <a:endParaRPr lang="en-US"/>
        </a:p>
      </dgm:t>
    </dgm:pt>
    <dgm:pt modelId="{E8AE8CD0-C888-4DC0-A431-C902A759A0CF}">
      <dgm:prSet phldrT="[Text]" custT="1"/>
      <dgm:spPr/>
      <dgm:t>
        <a:bodyPr/>
        <a:lstStyle/>
        <a:p>
          <a:r>
            <a:rPr lang="en-US" sz="3200" dirty="0"/>
            <a:t>4</a:t>
          </a:r>
        </a:p>
      </dgm:t>
    </dgm:pt>
    <dgm:pt modelId="{D8D0DE7A-11A3-459B-B3E6-64A1088619D1}" type="parTrans" cxnId="{25F96B4F-A808-419A-A6FF-63FA9FA7F6A2}">
      <dgm:prSet/>
      <dgm:spPr/>
      <dgm:t>
        <a:bodyPr/>
        <a:lstStyle/>
        <a:p>
          <a:endParaRPr lang="en-US"/>
        </a:p>
      </dgm:t>
    </dgm:pt>
    <dgm:pt modelId="{C75E275B-7870-45B5-9AD7-C6FD7D1028D1}" type="sibTrans" cxnId="{25F96B4F-A808-419A-A6FF-63FA9FA7F6A2}">
      <dgm:prSet/>
      <dgm:spPr/>
      <dgm:t>
        <a:bodyPr/>
        <a:lstStyle/>
        <a:p>
          <a:endParaRPr lang="en-US"/>
        </a:p>
      </dgm:t>
    </dgm:pt>
    <dgm:pt modelId="{4B01E579-D633-475C-8376-854420F01E29}" type="pres">
      <dgm:prSet presAssocID="{FE0E686B-1B05-4654-B7BB-EC420A45D291}" presName="linearFlow" presStyleCnt="0">
        <dgm:presLayoutVars>
          <dgm:dir/>
          <dgm:animLvl val="lvl"/>
          <dgm:resizeHandles val="exact"/>
        </dgm:presLayoutVars>
      </dgm:prSet>
      <dgm:spPr/>
    </dgm:pt>
    <dgm:pt modelId="{9A0372E1-92B1-4C7E-8890-DC84530E60B0}" type="pres">
      <dgm:prSet presAssocID="{6C43AC17-4E52-4FCD-9F91-E794E556929D}" presName="composite" presStyleCnt="0"/>
      <dgm:spPr/>
    </dgm:pt>
    <dgm:pt modelId="{A4C0FE79-E636-4633-BB3C-78FC7396ED1D}" type="pres">
      <dgm:prSet presAssocID="{6C43AC17-4E52-4FCD-9F91-E794E556929D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2BFDF78-9E22-44EC-BC37-031937B4BC4F}" type="pres">
      <dgm:prSet presAssocID="{6C43AC17-4E52-4FCD-9F91-E794E556929D}" presName="descendantText" presStyleLbl="alignAcc1" presStyleIdx="0" presStyleCnt="4" custLinFactNeighborX="0">
        <dgm:presLayoutVars>
          <dgm:bulletEnabled val="1"/>
        </dgm:presLayoutVars>
      </dgm:prSet>
      <dgm:spPr/>
    </dgm:pt>
    <dgm:pt modelId="{8629D85A-390D-4697-BDFA-805B9D199303}" type="pres">
      <dgm:prSet presAssocID="{65A67161-E7A1-468B-B3BA-F510C9AA515B}" presName="sp" presStyleCnt="0"/>
      <dgm:spPr/>
    </dgm:pt>
    <dgm:pt modelId="{7E151616-6D9D-4FB3-A262-F89D06159369}" type="pres">
      <dgm:prSet presAssocID="{B936CC9A-17E6-4F8C-BB7C-E77FB2EA3F79}" presName="composite" presStyleCnt="0"/>
      <dgm:spPr/>
    </dgm:pt>
    <dgm:pt modelId="{2035EF7A-349E-4F57-978F-8EC332A35FFA}" type="pres">
      <dgm:prSet presAssocID="{B936CC9A-17E6-4F8C-BB7C-E77FB2EA3F79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330604FB-992C-495C-A814-0C012CF6DB76}" type="pres">
      <dgm:prSet presAssocID="{B936CC9A-17E6-4F8C-BB7C-E77FB2EA3F79}" presName="descendantText" presStyleLbl="alignAcc1" presStyleIdx="1" presStyleCnt="4" custLinFactNeighborY="0">
        <dgm:presLayoutVars>
          <dgm:bulletEnabled val="1"/>
        </dgm:presLayoutVars>
      </dgm:prSet>
      <dgm:spPr/>
    </dgm:pt>
    <dgm:pt modelId="{08821A48-72A4-4215-8C6D-5FD69211133C}" type="pres">
      <dgm:prSet presAssocID="{533A663B-9E6E-440F-8CCE-B468A9BCF3F2}" presName="sp" presStyleCnt="0"/>
      <dgm:spPr/>
    </dgm:pt>
    <dgm:pt modelId="{57F8DFCD-0011-4B88-86ED-95EB6EACBB73}" type="pres">
      <dgm:prSet presAssocID="{0DAC877E-C86F-40B8-B355-0BD4A00DDAF2}" presName="composite" presStyleCnt="0"/>
      <dgm:spPr/>
    </dgm:pt>
    <dgm:pt modelId="{96817158-1E3E-4EDD-9A1D-D41F28543644}" type="pres">
      <dgm:prSet presAssocID="{0DAC877E-C86F-40B8-B355-0BD4A00DDAF2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356917F-67A3-4900-9DAC-C755150F59F4}" type="pres">
      <dgm:prSet presAssocID="{0DAC877E-C86F-40B8-B355-0BD4A00DDAF2}" presName="descendantText" presStyleLbl="alignAcc1" presStyleIdx="2" presStyleCnt="4" custLinFactNeighborY="0">
        <dgm:presLayoutVars>
          <dgm:bulletEnabled val="1"/>
        </dgm:presLayoutVars>
      </dgm:prSet>
      <dgm:spPr/>
    </dgm:pt>
    <dgm:pt modelId="{9E3C5BD7-F5D8-4BF9-BDA7-D7F5780336A7}" type="pres">
      <dgm:prSet presAssocID="{90408E87-4DED-4C99-9513-AD146B65F054}" presName="sp" presStyleCnt="0"/>
      <dgm:spPr/>
    </dgm:pt>
    <dgm:pt modelId="{749CDBD0-FC3B-4188-BB72-53976F9C571A}" type="pres">
      <dgm:prSet presAssocID="{E8AE8CD0-C888-4DC0-A431-C902A759A0CF}" presName="composite" presStyleCnt="0"/>
      <dgm:spPr/>
    </dgm:pt>
    <dgm:pt modelId="{29C9C60A-385D-477F-B848-5D9601A060C4}" type="pres">
      <dgm:prSet presAssocID="{E8AE8CD0-C888-4DC0-A431-C902A759A0CF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6408024-E0F8-4D03-961E-8EC4ED42EA9E}" type="pres">
      <dgm:prSet presAssocID="{E8AE8CD0-C888-4DC0-A431-C902A759A0CF}" presName="descendantText" presStyleLbl="alignAcc1" presStyleIdx="3" presStyleCnt="4" custLinFactNeighborY="0">
        <dgm:presLayoutVars>
          <dgm:bulletEnabled val="1"/>
        </dgm:presLayoutVars>
      </dgm:prSet>
      <dgm:spPr/>
    </dgm:pt>
  </dgm:ptLst>
  <dgm:cxnLst>
    <dgm:cxn modelId="{EB1D6F0D-CC3C-4640-8E7E-B2374C9ACA64}" srcId="{B936CC9A-17E6-4F8C-BB7C-E77FB2EA3F79}" destId="{78FB7C69-AAF2-4A67-BC70-B9BA0B0318C2}" srcOrd="0" destOrd="0" parTransId="{4CA24EE8-0A34-4469-B9C7-6C211CD32996}" sibTransId="{0E2C399F-B7BC-4197-B718-548815AD88E4}"/>
    <dgm:cxn modelId="{4BFE4921-E520-4365-BCEF-86205E10655B}" type="presOf" srcId="{78FB7C69-AAF2-4A67-BC70-B9BA0B0318C2}" destId="{330604FB-992C-495C-A814-0C012CF6DB76}" srcOrd="0" destOrd="0" presId="urn:microsoft.com/office/officeart/2005/8/layout/chevron2"/>
    <dgm:cxn modelId="{3C49FB2A-BAC2-49B7-8AA3-EA5B98DF2209}" srcId="{0DAC877E-C86F-40B8-B355-0BD4A00DDAF2}" destId="{729A4A2D-AA62-440F-8908-B99CCA8727A3}" srcOrd="0" destOrd="0" parTransId="{5209B523-88E5-48C5-90EF-202501483B51}" sibTransId="{30214A5E-BAC5-462E-8623-7D8EA5D59D31}"/>
    <dgm:cxn modelId="{813AFA2C-7D06-41B8-A466-6D6B77DA4158}" type="presOf" srcId="{E8AE8CD0-C888-4DC0-A431-C902A759A0CF}" destId="{29C9C60A-385D-477F-B848-5D9601A060C4}" srcOrd="0" destOrd="0" presId="urn:microsoft.com/office/officeart/2005/8/layout/chevron2"/>
    <dgm:cxn modelId="{AF757A45-F5D9-4FF8-BB29-C00E889817FB}" type="presOf" srcId="{729A4A2D-AA62-440F-8908-B99CCA8727A3}" destId="{3356917F-67A3-4900-9DAC-C755150F59F4}" srcOrd="0" destOrd="0" presId="urn:microsoft.com/office/officeart/2005/8/layout/chevron2"/>
    <dgm:cxn modelId="{25F96B4F-A808-419A-A6FF-63FA9FA7F6A2}" srcId="{FE0E686B-1B05-4654-B7BB-EC420A45D291}" destId="{E8AE8CD0-C888-4DC0-A431-C902A759A0CF}" srcOrd="3" destOrd="0" parTransId="{D8D0DE7A-11A3-459B-B3E6-64A1088619D1}" sibTransId="{C75E275B-7870-45B5-9AD7-C6FD7D1028D1}"/>
    <dgm:cxn modelId="{D5D40B7B-96C2-46EC-97D0-6415685F235D}" srcId="{FE0E686B-1B05-4654-B7BB-EC420A45D291}" destId="{B936CC9A-17E6-4F8C-BB7C-E77FB2EA3F79}" srcOrd="1" destOrd="0" parTransId="{C2045B08-46D5-468D-89BF-3E0844409451}" sibTransId="{533A663B-9E6E-440F-8CCE-B468A9BCF3F2}"/>
    <dgm:cxn modelId="{8E27467E-4829-447A-8E2B-AE2B33A04DC0}" type="presOf" srcId="{6C43AC17-4E52-4FCD-9F91-E794E556929D}" destId="{A4C0FE79-E636-4633-BB3C-78FC7396ED1D}" srcOrd="0" destOrd="0" presId="urn:microsoft.com/office/officeart/2005/8/layout/chevron2"/>
    <dgm:cxn modelId="{44BFAB9F-9EF3-490E-A55A-BAC776725A89}" type="presOf" srcId="{9F7B7C28-D3AA-443C-9253-708067950227}" destId="{12BFDF78-9E22-44EC-BC37-031937B4BC4F}" srcOrd="0" destOrd="0" presId="urn:microsoft.com/office/officeart/2005/8/layout/chevron2"/>
    <dgm:cxn modelId="{D31DACA2-675A-4E95-AFCE-33BD35B096CB}" srcId="{6C43AC17-4E52-4FCD-9F91-E794E556929D}" destId="{9F7B7C28-D3AA-443C-9253-708067950227}" srcOrd="0" destOrd="0" parTransId="{E49209F9-8F76-4709-841F-4E39445B6AB9}" sibTransId="{ABE6AB49-5264-4E16-A606-6165F9FD4A77}"/>
    <dgm:cxn modelId="{6CBED3A9-9427-492B-ADB3-A51C669A4F39}" srcId="{FE0E686B-1B05-4654-B7BB-EC420A45D291}" destId="{0DAC877E-C86F-40B8-B355-0BD4A00DDAF2}" srcOrd="2" destOrd="0" parTransId="{A5FE12F3-381C-46EA-92C8-D4F49F07DAB0}" sibTransId="{90408E87-4DED-4C99-9513-AD146B65F054}"/>
    <dgm:cxn modelId="{DA69F6AA-5CDB-4738-BFEE-CBD3EF7916AE}" type="presOf" srcId="{1E4D203E-C7E0-42CD-BB78-607141D5A1A7}" destId="{B6408024-E0F8-4D03-961E-8EC4ED42EA9E}" srcOrd="0" destOrd="0" presId="urn:microsoft.com/office/officeart/2005/8/layout/chevron2"/>
    <dgm:cxn modelId="{E4C040B2-8D5E-4895-BD2E-C81B2C92219B}" srcId="{E8AE8CD0-C888-4DC0-A431-C902A759A0CF}" destId="{1E4D203E-C7E0-42CD-BB78-607141D5A1A7}" srcOrd="0" destOrd="0" parTransId="{54F134AE-66FE-486B-A49D-B1D229BFB316}" sibTransId="{2B31F937-6C29-4F10-96BB-D9755CA91856}"/>
    <dgm:cxn modelId="{09FD8EBB-45F2-445E-89D7-5D3660D6C59B}" type="presOf" srcId="{0DAC877E-C86F-40B8-B355-0BD4A00DDAF2}" destId="{96817158-1E3E-4EDD-9A1D-D41F28543644}" srcOrd="0" destOrd="0" presId="urn:microsoft.com/office/officeart/2005/8/layout/chevron2"/>
    <dgm:cxn modelId="{11E1D7D1-4D59-4990-A952-69DF89156620}" type="presOf" srcId="{FE0E686B-1B05-4654-B7BB-EC420A45D291}" destId="{4B01E579-D633-475C-8376-854420F01E29}" srcOrd="0" destOrd="0" presId="urn:microsoft.com/office/officeart/2005/8/layout/chevron2"/>
    <dgm:cxn modelId="{E11DECF4-43A9-4C41-B94F-672F44D2EC7B}" type="presOf" srcId="{B936CC9A-17E6-4F8C-BB7C-E77FB2EA3F79}" destId="{2035EF7A-349E-4F57-978F-8EC332A35FFA}" srcOrd="0" destOrd="0" presId="urn:microsoft.com/office/officeart/2005/8/layout/chevron2"/>
    <dgm:cxn modelId="{789D09FC-6DA1-43EE-94A4-F2FAE599127B}" srcId="{FE0E686B-1B05-4654-B7BB-EC420A45D291}" destId="{6C43AC17-4E52-4FCD-9F91-E794E556929D}" srcOrd="0" destOrd="0" parTransId="{3A7328B4-3CFB-47C2-8EA4-D3535FDEAE52}" sibTransId="{65A67161-E7A1-468B-B3BA-F510C9AA515B}"/>
    <dgm:cxn modelId="{5BE1550E-DCA2-4520-88BC-6E4E4E9FB217}" type="presParOf" srcId="{4B01E579-D633-475C-8376-854420F01E29}" destId="{9A0372E1-92B1-4C7E-8890-DC84530E60B0}" srcOrd="0" destOrd="0" presId="urn:microsoft.com/office/officeart/2005/8/layout/chevron2"/>
    <dgm:cxn modelId="{0D18995D-215C-4627-8500-29A03EF17466}" type="presParOf" srcId="{9A0372E1-92B1-4C7E-8890-DC84530E60B0}" destId="{A4C0FE79-E636-4633-BB3C-78FC7396ED1D}" srcOrd="0" destOrd="0" presId="urn:microsoft.com/office/officeart/2005/8/layout/chevron2"/>
    <dgm:cxn modelId="{1A1F7E30-A8EE-48D9-980C-02B338AAB2CD}" type="presParOf" srcId="{9A0372E1-92B1-4C7E-8890-DC84530E60B0}" destId="{12BFDF78-9E22-44EC-BC37-031937B4BC4F}" srcOrd="1" destOrd="0" presId="urn:microsoft.com/office/officeart/2005/8/layout/chevron2"/>
    <dgm:cxn modelId="{3FD066AB-668A-4795-983D-EAF90242013B}" type="presParOf" srcId="{4B01E579-D633-475C-8376-854420F01E29}" destId="{8629D85A-390D-4697-BDFA-805B9D199303}" srcOrd="1" destOrd="0" presId="urn:microsoft.com/office/officeart/2005/8/layout/chevron2"/>
    <dgm:cxn modelId="{8705DE83-AC95-4B7C-A149-39C34F09755C}" type="presParOf" srcId="{4B01E579-D633-475C-8376-854420F01E29}" destId="{7E151616-6D9D-4FB3-A262-F89D06159369}" srcOrd="2" destOrd="0" presId="urn:microsoft.com/office/officeart/2005/8/layout/chevron2"/>
    <dgm:cxn modelId="{1B446A08-0C6D-411A-BEF1-7C350CCD608E}" type="presParOf" srcId="{7E151616-6D9D-4FB3-A262-F89D06159369}" destId="{2035EF7A-349E-4F57-978F-8EC332A35FFA}" srcOrd="0" destOrd="0" presId="urn:microsoft.com/office/officeart/2005/8/layout/chevron2"/>
    <dgm:cxn modelId="{8D4F6173-16EA-482A-90FF-6BBC934969D2}" type="presParOf" srcId="{7E151616-6D9D-4FB3-A262-F89D06159369}" destId="{330604FB-992C-495C-A814-0C012CF6DB76}" srcOrd="1" destOrd="0" presId="urn:microsoft.com/office/officeart/2005/8/layout/chevron2"/>
    <dgm:cxn modelId="{D1C767AF-65B3-472C-9DC3-06556F8A2ED8}" type="presParOf" srcId="{4B01E579-D633-475C-8376-854420F01E29}" destId="{08821A48-72A4-4215-8C6D-5FD69211133C}" srcOrd="3" destOrd="0" presId="urn:microsoft.com/office/officeart/2005/8/layout/chevron2"/>
    <dgm:cxn modelId="{D3A4E9B9-716D-4174-9683-62E7102EA3BE}" type="presParOf" srcId="{4B01E579-D633-475C-8376-854420F01E29}" destId="{57F8DFCD-0011-4B88-86ED-95EB6EACBB73}" srcOrd="4" destOrd="0" presId="urn:microsoft.com/office/officeart/2005/8/layout/chevron2"/>
    <dgm:cxn modelId="{E66D6CE0-0342-4C35-9816-219BDD3AE40A}" type="presParOf" srcId="{57F8DFCD-0011-4B88-86ED-95EB6EACBB73}" destId="{96817158-1E3E-4EDD-9A1D-D41F28543644}" srcOrd="0" destOrd="0" presId="urn:microsoft.com/office/officeart/2005/8/layout/chevron2"/>
    <dgm:cxn modelId="{9C930978-98B3-4F25-8862-0C79C32F8AA4}" type="presParOf" srcId="{57F8DFCD-0011-4B88-86ED-95EB6EACBB73}" destId="{3356917F-67A3-4900-9DAC-C755150F59F4}" srcOrd="1" destOrd="0" presId="urn:microsoft.com/office/officeart/2005/8/layout/chevron2"/>
    <dgm:cxn modelId="{1DF0DEA4-C2C1-4FC7-8510-1787038B2254}" type="presParOf" srcId="{4B01E579-D633-475C-8376-854420F01E29}" destId="{9E3C5BD7-F5D8-4BF9-BDA7-D7F5780336A7}" srcOrd="5" destOrd="0" presId="urn:microsoft.com/office/officeart/2005/8/layout/chevron2"/>
    <dgm:cxn modelId="{29E02DAA-8A6D-4B5C-AD44-08C9216E963D}" type="presParOf" srcId="{4B01E579-D633-475C-8376-854420F01E29}" destId="{749CDBD0-FC3B-4188-BB72-53976F9C571A}" srcOrd="6" destOrd="0" presId="urn:microsoft.com/office/officeart/2005/8/layout/chevron2"/>
    <dgm:cxn modelId="{76ED1339-A47F-4E7F-B7F9-2B6C68F46F37}" type="presParOf" srcId="{749CDBD0-FC3B-4188-BB72-53976F9C571A}" destId="{29C9C60A-385D-477F-B848-5D9601A060C4}" srcOrd="0" destOrd="0" presId="urn:microsoft.com/office/officeart/2005/8/layout/chevron2"/>
    <dgm:cxn modelId="{8693676A-84BA-4BB4-AF60-C7E5B1E9160A}" type="presParOf" srcId="{749CDBD0-FC3B-4188-BB72-53976F9C571A}" destId="{B6408024-E0F8-4D03-961E-8EC4ED42EA9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1F23B-F30F-42A9-A5D4-85E747ACC3D2}">
      <dsp:nvSpPr>
        <dsp:cNvPr id="0" name=""/>
        <dsp:cNvSpPr/>
      </dsp:nvSpPr>
      <dsp:spPr>
        <a:xfrm>
          <a:off x="516482" y="0"/>
          <a:ext cx="2925028" cy="175501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1. User inputs object of choice</a:t>
          </a:r>
        </a:p>
      </dsp:txBody>
      <dsp:txXfrm>
        <a:off x="567885" y="51403"/>
        <a:ext cx="2822222" cy="1652211"/>
      </dsp:txXfrm>
    </dsp:sp>
    <dsp:sp modelId="{B1185CD2-0E07-4D0B-992E-50FA1B93A54E}">
      <dsp:nvSpPr>
        <dsp:cNvPr id="0" name=""/>
        <dsp:cNvSpPr/>
      </dsp:nvSpPr>
      <dsp:spPr>
        <a:xfrm rot="1412">
          <a:off x="3792640" y="515723"/>
          <a:ext cx="845902" cy="725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>
            <a:solidFill>
              <a:schemeClr val="accent6"/>
            </a:solidFill>
          </a:endParaRPr>
        </a:p>
      </dsp:txBody>
      <dsp:txXfrm>
        <a:off x="3792640" y="660759"/>
        <a:ext cx="628280" cy="435245"/>
      </dsp:txXfrm>
    </dsp:sp>
    <dsp:sp modelId="{4342C1FC-33EB-4DDB-9DD7-8DFD363C19EB}">
      <dsp:nvSpPr>
        <dsp:cNvPr id="0" name=""/>
        <dsp:cNvSpPr/>
      </dsp:nvSpPr>
      <dsp:spPr>
        <a:xfrm>
          <a:off x="5037553" y="1856"/>
          <a:ext cx="2925028" cy="175501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2. Object detected by camera</a:t>
          </a:r>
        </a:p>
      </dsp:txBody>
      <dsp:txXfrm>
        <a:off x="5088956" y="53259"/>
        <a:ext cx="2822222" cy="1652211"/>
      </dsp:txXfrm>
    </dsp:sp>
    <dsp:sp modelId="{93025A59-0502-482A-89D4-45D646FD52E7}">
      <dsp:nvSpPr>
        <dsp:cNvPr id="0" name=""/>
        <dsp:cNvSpPr/>
      </dsp:nvSpPr>
      <dsp:spPr>
        <a:xfrm rot="5653418">
          <a:off x="6082459" y="1961626"/>
          <a:ext cx="621794" cy="725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14999"/>
            <a:lumOff val="204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>
            <a:solidFill>
              <a:schemeClr val="accent6"/>
            </a:solidFill>
          </a:endParaRPr>
        </a:p>
      </dsp:txBody>
      <dsp:txXfrm rot="-5400000">
        <a:off x="6182602" y="2013686"/>
        <a:ext cx="435245" cy="435256"/>
      </dsp:txXfrm>
    </dsp:sp>
    <dsp:sp modelId="{BB4BD493-5E33-4048-B5D3-1AC023035474}">
      <dsp:nvSpPr>
        <dsp:cNvPr id="0" name=""/>
        <dsp:cNvSpPr/>
      </dsp:nvSpPr>
      <dsp:spPr>
        <a:xfrm>
          <a:off x="4605526" y="2926885"/>
          <a:ext cx="3357055" cy="175501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3. Corresponding buzzer vibrates</a:t>
          </a:r>
        </a:p>
      </dsp:txBody>
      <dsp:txXfrm>
        <a:off x="4656929" y="2978288"/>
        <a:ext cx="3254249" cy="1652211"/>
      </dsp:txXfrm>
    </dsp:sp>
    <dsp:sp modelId="{3D96F7F5-3A81-4011-8945-05F3D6272C67}">
      <dsp:nvSpPr>
        <dsp:cNvPr id="0" name=""/>
        <dsp:cNvSpPr/>
      </dsp:nvSpPr>
      <dsp:spPr>
        <a:xfrm rot="10800000">
          <a:off x="3728017" y="3441690"/>
          <a:ext cx="620106" cy="725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29999"/>
            <a:lumOff val="408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>
            <a:solidFill>
              <a:schemeClr val="accent6"/>
            </a:solidFill>
          </a:endParaRPr>
        </a:p>
      </dsp:txBody>
      <dsp:txXfrm rot="10800000">
        <a:off x="3914049" y="3586771"/>
        <a:ext cx="434074" cy="435245"/>
      </dsp:txXfrm>
    </dsp:sp>
    <dsp:sp modelId="{02FAD795-4389-4719-8D7C-0D3C0DBAD63E}">
      <dsp:nvSpPr>
        <dsp:cNvPr id="0" name=""/>
        <dsp:cNvSpPr/>
      </dsp:nvSpPr>
      <dsp:spPr>
        <a:xfrm>
          <a:off x="510486" y="2926885"/>
          <a:ext cx="2925028" cy="1755017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4. The user responds by moving</a:t>
          </a:r>
        </a:p>
      </dsp:txBody>
      <dsp:txXfrm>
        <a:off x="561889" y="2978288"/>
        <a:ext cx="2822222" cy="1652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0FE79-E636-4633-BB3C-78FC7396ED1D}">
      <dsp:nvSpPr>
        <dsp:cNvPr id="0" name=""/>
        <dsp:cNvSpPr/>
      </dsp:nvSpPr>
      <dsp:spPr>
        <a:xfrm rot="5400000">
          <a:off x="-162367" y="164380"/>
          <a:ext cx="1082447" cy="7577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</dsp:txBody>
      <dsp:txXfrm rot="-5400000">
        <a:off x="1" y="380870"/>
        <a:ext cx="757713" cy="324734"/>
      </dsp:txXfrm>
    </dsp:sp>
    <dsp:sp modelId="{12BFDF78-9E22-44EC-BC37-031937B4BC4F}">
      <dsp:nvSpPr>
        <dsp:cNvPr id="0" name=""/>
        <dsp:cNvSpPr/>
      </dsp:nvSpPr>
      <dsp:spPr>
        <a:xfrm rot="5400000">
          <a:off x="3989276" y="-3229548"/>
          <a:ext cx="703961" cy="71670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solidFill>
                <a:schemeClr val="accent1">
                  <a:lumMod val="50000"/>
                </a:schemeClr>
              </a:solidFill>
            </a:rPr>
            <a:t>Design</a:t>
          </a:r>
        </a:p>
      </dsp:txBody>
      <dsp:txXfrm rot="-5400000">
        <a:off x="757714" y="36379"/>
        <a:ext cx="7132721" cy="635231"/>
      </dsp:txXfrm>
    </dsp:sp>
    <dsp:sp modelId="{2035EF7A-349E-4F57-978F-8EC332A35FFA}">
      <dsp:nvSpPr>
        <dsp:cNvPr id="0" name=""/>
        <dsp:cNvSpPr/>
      </dsp:nvSpPr>
      <dsp:spPr>
        <a:xfrm rot="5400000">
          <a:off x="-162367" y="1097622"/>
          <a:ext cx="1082447" cy="7577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</a:t>
          </a:r>
        </a:p>
      </dsp:txBody>
      <dsp:txXfrm rot="-5400000">
        <a:off x="1" y="1314112"/>
        <a:ext cx="757713" cy="324734"/>
      </dsp:txXfrm>
    </dsp:sp>
    <dsp:sp modelId="{330604FB-992C-495C-A814-0C012CF6DB76}">
      <dsp:nvSpPr>
        <dsp:cNvPr id="0" name=""/>
        <dsp:cNvSpPr/>
      </dsp:nvSpPr>
      <dsp:spPr>
        <a:xfrm rot="5400000">
          <a:off x="3989461" y="-2296492"/>
          <a:ext cx="703591" cy="71670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solidFill>
                <a:schemeClr val="accent1">
                  <a:lumMod val="50000"/>
                </a:schemeClr>
              </a:solidFill>
            </a:rPr>
            <a:t>Test Parameters</a:t>
          </a:r>
        </a:p>
      </dsp:txBody>
      <dsp:txXfrm rot="-5400000">
        <a:off x="757714" y="969601"/>
        <a:ext cx="7132740" cy="634899"/>
      </dsp:txXfrm>
    </dsp:sp>
    <dsp:sp modelId="{96817158-1E3E-4EDD-9A1D-D41F28543644}">
      <dsp:nvSpPr>
        <dsp:cNvPr id="0" name=""/>
        <dsp:cNvSpPr/>
      </dsp:nvSpPr>
      <dsp:spPr>
        <a:xfrm rot="5400000">
          <a:off x="-162367" y="2030864"/>
          <a:ext cx="1082447" cy="7577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</a:t>
          </a:r>
        </a:p>
      </dsp:txBody>
      <dsp:txXfrm rot="-5400000">
        <a:off x="1" y="2247354"/>
        <a:ext cx="757713" cy="324734"/>
      </dsp:txXfrm>
    </dsp:sp>
    <dsp:sp modelId="{3356917F-67A3-4900-9DAC-C755150F59F4}">
      <dsp:nvSpPr>
        <dsp:cNvPr id="0" name=""/>
        <dsp:cNvSpPr/>
      </dsp:nvSpPr>
      <dsp:spPr>
        <a:xfrm rot="5400000">
          <a:off x="3989461" y="-1363250"/>
          <a:ext cx="703591" cy="71670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solidFill>
                <a:schemeClr val="accent1">
                  <a:lumMod val="50000"/>
                </a:schemeClr>
              </a:solidFill>
            </a:rPr>
            <a:t>Optimize</a:t>
          </a:r>
        </a:p>
      </dsp:txBody>
      <dsp:txXfrm rot="-5400000">
        <a:off x="757714" y="1902843"/>
        <a:ext cx="7132740" cy="634899"/>
      </dsp:txXfrm>
    </dsp:sp>
    <dsp:sp modelId="{29C9C60A-385D-477F-B848-5D9601A060C4}">
      <dsp:nvSpPr>
        <dsp:cNvPr id="0" name=""/>
        <dsp:cNvSpPr/>
      </dsp:nvSpPr>
      <dsp:spPr>
        <a:xfrm rot="5400000">
          <a:off x="-162367" y="2964105"/>
          <a:ext cx="1082447" cy="7577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4</a:t>
          </a:r>
        </a:p>
      </dsp:txBody>
      <dsp:txXfrm rot="-5400000">
        <a:off x="1" y="3180595"/>
        <a:ext cx="757713" cy="324734"/>
      </dsp:txXfrm>
    </dsp:sp>
    <dsp:sp modelId="{B6408024-E0F8-4D03-961E-8EC4ED42EA9E}">
      <dsp:nvSpPr>
        <dsp:cNvPr id="0" name=""/>
        <dsp:cNvSpPr/>
      </dsp:nvSpPr>
      <dsp:spPr>
        <a:xfrm rot="5400000">
          <a:off x="3989461" y="-430009"/>
          <a:ext cx="703591" cy="71670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400" kern="1200" dirty="0">
              <a:solidFill>
                <a:schemeClr val="accent1">
                  <a:lumMod val="50000"/>
                </a:schemeClr>
              </a:solidFill>
            </a:rPr>
            <a:t>Repeat</a:t>
          </a:r>
        </a:p>
      </dsp:txBody>
      <dsp:txXfrm rot="-5400000">
        <a:off x="757714" y="2836084"/>
        <a:ext cx="7132740" cy="634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CBEB83-A57E-4972-B01C-6251D0C2DD46}" type="datetime1">
              <a:rPr lang="en-US" altLang="en-US"/>
              <a:pPr>
                <a:defRPr/>
              </a:pPr>
              <a:t>4/8/2019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17B592-2174-436A-BCD4-B2D39D6328B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1654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156253-069E-42E3-90BE-5721B381401F}" type="datetime1">
              <a:rPr lang="en-US" altLang="en-US"/>
              <a:pPr>
                <a:defRPr/>
              </a:pPr>
              <a:t>4/8/2019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036EB0-3641-40B9-ACA7-75C94022E9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7252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 side stories, no notecards, animate, 10 min (12 max) Add lots of pictures no new ideas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F2C0DF-E3CC-4858-B00D-5C4E71DBE913}" type="slidenum">
              <a:rPr lang="en-US" altLang="en-US" sz="1200" smtClean="0"/>
              <a:pPr/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08065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 Comfort – Wanted a wearable design that doesn’t fall off</a:t>
            </a:r>
          </a:p>
          <a:p>
            <a:r>
              <a:rPr lang="en-US" dirty="0"/>
              <a:t>	+Gap</a:t>
            </a:r>
          </a:p>
          <a:p>
            <a:r>
              <a:rPr lang="en-US" dirty="0"/>
              <a:t>	+Too large: </a:t>
            </a:r>
          </a:p>
          <a:p>
            <a:r>
              <a:rPr lang="en-US" dirty="0"/>
              <a:t>+show original design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+Show gaps constantly changing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4094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Cost – Wanted not only inexpensive materials but a simple manufacturing process for easy production at large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603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+Coordinate Tracking – Wanted to make sure the prototype can actually provide guidance, so I made a design that would allow for 3D tracking of the object in a room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6468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 Strategy was permissive cues with all buzzers on and off. The prototype had to allow for subjects to tell apart the buzzers.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+Control – Wanted to make sure that people are getting the vibration cues they need, so after making physical adjustments we then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2584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1228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3887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into a table( Compare to original designs)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3988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Problem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+</a:t>
            </a:r>
            <a:r>
              <a:rPr lang="en-US" sz="1200" dirty="0">
                <a:cs typeface="Arial" panose="020B0604020202020204" pitchFamily="34" charset="0"/>
              </a:rPr>
              <a:t>Sonic Canes was over double the weight of a traditional cane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+Or-Cam My Eye attachment could actually make your vision worse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+Give prices: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ＭＳ Ｐゴシック" pitchFamily="-108" charset="-128"/>
                <a:cs typeface="ＭＳ Ｐゴシック" pitchFamily="-108" charset="-128"/>
              </a:rPr>
              <a:t>Meanwhile, 3.2 million Americans had visual impairment in 2015 — meaning they had 20/40 or worse vision with best possible correction</a:t>
            </a:r>
            <a:endParaRPr lang="en-US" dirty="0"/>
          </a:p>
          <a:p>
            <a:r>
              <a:rPr lang="en-US" dirty="0"/>
              <a:t>https://www.nih.gov/news-events/news-releases/visual-impairment-blindness-cases-us-expected-double-2050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070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  <a:p>
            <a:r>
              <a:rPr lang="en-US" dirty="0"/>
              <a:t>By 4 small cell phone buzzers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443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What the device is (camera)</a:t>
            </a:r>
          </a:p>
          <a:p>
            <a:r>
              <a:rPr lang="en-US" dirty="0"/>
              <a:t>2. User inputs an object of choice</a:t>
            </a:r>
          </a:p>
          <a:p>
            <a:r>
              <a:rPr lang="en-US" dirty="0"/>
              <a:t>3. The object is detected by the camera</a:t>
            </a:r>
          </a:p>
          <a:p>
            <a:r>
              <a:rPr lang="en-US" dirty="0"/>
              <a:t>4. The corresponding buzzer vibrates, telling the user which direction to move</a:t>
            </a:r>
          </a:p>
          <a:p>
            <a:r>
              <a:rPr lang="en-US" dirty="0"/>
              <a:t>5. The user responds by moving</a:t>
            </a:r>
          </a:p>
          <a:p>
            <a:r>
              <a:rPr lang="en-US" dirty="0"/>
              <a:t>This mechanism which the user is constantly being told to move by method of touch is called haptic feedback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487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goal was to come up with a successful prototype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Book Antiqua" panose="02040602050305030304" pitchFamily="18" charset="0"/>
                <a:cs typeface="Arial"/>
              </a:rPr>
              <a:t>I report the design process here.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9213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Computer vision software for camera detection, </a:t>
            </a:r>
            <a:r>
              <a:rPr lang="en-US" dirty="0" err="1"/>
              <a:t>solidworks</a:t>
            </a:r>
            <a:r>
              <a:rPr lang="en-US" dirty="0"/>
              <a:t> for rapid prototyping described in the next slide, </a:t>
            </a:r>
            <a:r>
              <a:rPr lang="en-US" dirty="0" err="1"/>
              <a:t>certus</a:t>
            </a:r>
            <a:r>
              <a:rPr lang="en-US" dirty="0"/>
              <a:t> for recording 3D location at 10 frames a second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3702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</a:p>
          <a:p>
            <a:r>
              <a:rPr lang="en-US" dirty="0"/>
              <a:t>2. Tested the prototype through a series of preliminary studies looking to see actual guidance checking to see if we could fit each of the aims successfully.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685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While there was no original standard, after doing a few sets of preliminary studies, we determined that 20 seconds was the optimal time to guide a subject 2.5 feet.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301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036EB0-3641-40B9-ACA7-75C94022E9A5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066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315200" y="6299200"/>
            <a:ext cx="1447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2992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A62D7EB-8B0F-43AD-BE39-9CE6346F63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692447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315200" y="6299200"/>
            <a:ext cx="1447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2992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E33F2C0-F107-4BAF-B0D3-C41D12414B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33966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914400"/>
            <a:ext cx="20955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914400"/>
            <a:ext cx="61341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315200" y="6299200"/>
            <a:ext cx="1447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2992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1019D1A-9AB8-4A39-89CE-2CAB482036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393324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9" y="820007"/>
            <a:ext cx="8644819" cy="602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05800" y="64008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1" smtClean="0">
                <a:solidFill>
                  <a:srgbClr val="00225A"/>
                </a:solidFill>
              </a:defRPr>
            </a:lvl1pPr>
          </a:lstStyle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220094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315200" y="6299200"/>
            <a:ext cx="1447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2992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240788A-E029-46BE-915B-451C1C498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87485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411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11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64008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rgbClr val="00225A"/>
                </a:solidFill>
                <a:effectLst/>
              </a:defRPr>
            </a:lvl1pPr>
          </a:lstStyle>
          <a:p>
            <a:pPr>
              <a:defRPr/>
            </a:pPr>
            <a:fld id="{8F47E2DB-CE01-4C50-9085-4E3350FA41F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609122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754" y="8344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755" y="20949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0755" y="2734714"/>
            <a:ext cx="4040188" cy="3490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8580" y="20949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8580" y="2734714"/>
            <a:ext cx="4041775" cy="3490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05800" y="64008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1" smtClean="0">
                <a:solidFill>
                  <a:srgbClr val="00225A"/>
                </a:solidFill>
              </a:defRPr>
            </a:lvl1pPr>
          </a:lstStyle>
          <a:p>
            <a:pPr>
              <a:defRPr/>
            </a:pPr>
            <a:fld id="{10EAA17D-FA08-4975-BA78-C80F4D0B403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615367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05800" y="64008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1" smtClean="0">
                <a:solidFill>
                  <a:srgbClr val="00225A"/>
                </a:solidFill>
              </a:defRPr>
            </a:lvl1pPr>
          </a:lstStyle>
          <a:p>
            <a:pPr>
              <a:defRPr/>
            </a:pPr>
            <a:fld id="{3D9457A0-E089-4895-8301-AF857D3D5F0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10536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 noChangeArrowheads="1"/>
          </p:cNvSpPr>
          <p:nvPr>
            <p:ph type="ftr" sz="quarter" idx="10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05800" y="64008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1" smtClean="0">
                <a:solidFill>
                  <a:srgbClr val="00225A"/>
                </a:solidFill>
              </a:defRPr>
            </a:lvl1pPr>
          </a:lstStyle>
          <a:p>
            <a:pPr>
              <a:defRPr/>
            </a:pPr>
            <a:fld id="{55B9E412-191F-4AE8-9752-952E71D9ABB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58662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44" y="916445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695" y="916446"/>
            <a:ext cx="5111750" cy="50486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844" y="2078497"/>
            <a:ext cx="3008313" cy="40462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315200" y="6299200"/>
            <a:ext cx="1447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2992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D2001BF-9875-4F77-A0A5-BA12C66BE7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354203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35847"/>
            <a:ext cx="5486400" cy="37917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315200" y="6299200"/>
            <a:ext cx="14478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49300" y="6299200"/>
            <a:ext cx="6223000" cy="55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6299200"/>
            <a:ext cx="838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DA1FD9A-6E51-4373-A4CA-4628B91713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131930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-C sub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9300" y="914400"/>
            <a:ext cx="792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9300" y="1981200"/>
            <a:ext cx="7924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on text regions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Box 8"/>
          <p:cNvSpPr txBox="1">
            <a:spLocks noChangeArrowheads="1"/>
          </p:cNvSpPr>
          <p:nvPr userDrawn="1"/>
        </p:nvSpPr>
        <p:spPr bwMode="auto">
          <a:xfrm>
            <a:off x="3835400" y="254000"/>
            <a:ext cx="492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2000" b="1" dirty="0">
                <a:solidFill>
                  <a:srgbClr val="002B5E"/>
                </a:solidFill>
                <a:latin typeface="Georgia" panose="02040502050405020303" pitchFamily="18" charset="0"/>
              </a:rPr>
              <a:t>VIA Lab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4815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48151"/>
          </a:solidFill>
          <a:latin typeface="Georgia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48151"/>
          </a:solidFill>
          <a:latin typeface="Georgia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48151"/>
          </a:solidFill>
          <a:latin typeface="Georgia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48151"/>
          </a:solidFill>
          <a:latin typeface="Georgia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E7E"/>
          </a:solidFill>
          <a:latin typeface="Georgia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E7E"/>
          </a:solidFill>
          <a:latin typeface="Georgia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E7E"/>
          </a:solidFill>
          <a:latin typeface="Georgia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E7E"/>
          </a:solidFill>
          <a:latin typeface="Georgia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rgbClr val="000000"/>
        </a:buClr>
        <a:buChar char="•"/>
        <a:defRPr sz="3200">
          <a:solidFill>
            <a:srgbClr val="002B5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1200"/>
        </a:spcAft>
        <a:buClr>
          <a:srgbClr val="000000"/>
        </a:buClr>
        <a:buChar char="–"/>
        <a:defRPr sz="2800">
          <a:solidFill>
            <a:srgbClr val="002B5E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ts val="1200"/>
        </a:spcAft>
        <a:buClr>
          <a:srgbClr val="000000"/>
        </a:buClr>
        <a:buChar char="•"/>
        <a:defRPr sz="2400">
          <a:solidFill>
            <a:srgbClr val="002B5E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ts val="1200"/>
        </a:spcAft>
        <a:buClr>
          <a:srgbClr val="000000"/>
        </a:buClr>
        <a:buChar char="–"/>
        <a:defRPr sz="2000">
          <a:solidFill>
            <a:srgbClr val="002B5E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ts val="1200"/>
        </a:spcAft>
        <a:buClr>
          <a:srgbClr val="000000"/>
        </a:buClr>
        <a:buChar char="»"/>
        <a:defRPr sz="2000">
          <a:solidFill>
            <a:srgbClr val="002B5E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E7E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E7E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E7E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E7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fb.org/images/nfb/publications/jbir/jbir15/jbir050202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title-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0" y="4114761"/>
            <a:ext cx="6221413" cy="145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>
                <a:solidFill>
                  <a:srgbClr val="FAC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Visualization and Image Analysis Laboratory Swanson School of Engineering</a:t>
            </a:r>
          </a:p>
          <a:p>
            <a:pPr eaLnBrk="1" hangingPunct="1"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>
                <a:solidFill>
                  <a:srgbClr val="FAC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Bioengineering</a:t>
            </a:r>
          </a:p>
          <a:p>
            <a:pPr eaLnBrk="1" hangingPunct="1"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>
                <a:solidFill>
                  <a:srgbClr val="FAC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Pittsburgh</a:t>
            </a:r>
          </a:p>
        </p:txBody>
      </p:sp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163513" y="954207"/>
            <a:ext cx="5814206" cy="22256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ADCA7"/>
                </a:solidFill>
              </a:rPr>
              <a:t>FingerSight: A Device for the Blind</a:t>
            </a:r>
            <a:endParaRPr lang="en-US" altLang="en-US" sz="3200" dirty="0">
              <a:solidFill>
                <a:srgbClr val="FADC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3513" y="2743239"/>
            <a:ext cx="5330889" cy="1207665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FAC283"/>
                </a:solidFill>
              </a:rPr>
              <a:t>Janet Canady, Faculty Advisor: George </a:t>
            </a:r>
            <a:r>
              <a:rPr lang="en-US" sz="2800" dirty="0" err="1">
                <a:solidFill>
                  <a:srgbClr val="FAC283"/>
                </a:solidFill>
              </a:rPr>
              <a:t>Stetten</a:t>
            </a:r>
            <a:r>
              <a:rPr lang="en-US" sz="2800" dirty="0">
                <a:solidFill>
                  <a:srgbClr val="FAC283"/>
                </a:solidFill>
              </a:rPr>
              <a:t>, Shantanu </a:t>
            </a:r>
            <a:r>
              <a:rPr lang="en-US" sz="2800" dirty="0" err="1">
                <a:solidFill>
                  <a:srgbClr val="FAC283"/>
                </a:solidFill>
              </a:rPr>
              <a:t>Sapute</a:t>
            </a:r>
            <a:endParaRPr lang="en-US" sz="2800" dirty="0">
              <a:solidFill>
                <a:srgbClr val="FAC283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rtoon finger side profile">
            <a:extLst>
              <a:ext uri="{FF2B5EF4-FFF2-40B4-BE49-F238E27FC236}">
                <a16:creationId xmlns:a16="http://schemas.microsoft.com/office/drawing/2014/main" id="{C16332EA-1C9F-4BC8-BB11-21125905B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7" r="1" b="56493"/>
          <a:stretch/>
        </p:blipFill>
        <p:spPr bwMode="auto">
          <a:xfrm rot="20393612" flipH="1">
            <a:off x="385384" y="3915975"/>
            <a:ext cx="12222219" cy="5448024"/>
          </a:xfrm>
          <a:prstGeom prst="snipRoundRect">
            <a:avLst>
              <a:gd name="adj1" fmla="val 50000"/>
              <a:gd name="adj2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4EF1E5C-C238-4455-BB5B-4DFEBEDF81C8}"/>
              </a:ext>
            </a:extLst>
          </p:cNvPr>
          <p:cNvSpPr/>
          <p:nvPr/>
        </p:nvSpPr>
        <p:spPr bwMode="auto">
          <a:xfrm>
            <a:off x="1602090" y="4546362"/>
            <a:ext cx="1406918" cy="145488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A0033-FEE5-4F6D-86FA-955BC376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914400"/>
            <a:ext cx="7924800" cy="838200"/>
          </a:xfrm>
        </p:spPr>
        <p:txBody>
          <a:bodyPr/>
          <a:lstStyle/>
          <a:p>
            <a:r>
              <a:rPr lang="en-US" dirty="0"/>
              <a:t>Comfort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D8BC-2789-4DCB-8981-E206DEB31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981200"/>
            <a:ext cx="5035733" cy="2488019"/>
          </a:xfrm>
        </p:spPr>
        <p:txBody>
          <a:bodyPr/>
          <a:lstStyle/>
          <a:p>
            <a:r>
              <a:rPr lang="en-US" sz="3600" dirty="0"/>
              <a:t>Wearable Design</a:t>
            </a:r>
          </a:p>
          <a:p>
            <a:pPr lvl="1"/>
            <a:r>
              <a:rPr lang="en-US" sz="3200" dirty="0"/>
              <a:t>Adjustable Velcro strap</a:t>
            </a:r>
          </a:p>
          <a:p>
            <a:pPr lvl="1"/>
            <a:r>
              <a:rPr lang="en-US" sz="3200" dirty="0"/>
              <a:t>Detectable vibrations</a:t>
            </a:r>
          </a:p>
          <a:p>
            <a:pPr marL="914400" lvl="2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7DCBA-F138-423E-95CC-A40FE0B9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838200" cy="457200"/>
          </a:xfrm>
        </p:spPr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F1F487-502F-4AFA-BB60-CB8479C07080}"/>
              </a:ext>
            </a:extLst>
          </p:cNvPr>
          <p:cNvSpPr/>
          <p:nvPr/>
        </p:nvSpPr>
        <p:spPr bwMode="auto">
          <a:xfrm>
            <a:off x="5811520" y="2773680"/>
            <a:ext cx="2494280" cy="9753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D0AA38-83A0-4BB8-AC24-0B58AD39B40B}"/>
              </a:ext>
            </a:extLst>
          </p:cNvPr>
          <p:cNvSpPr/>
          <p:nvPr/>
        </p:nvSpPr>
        <p:spPr bwMode="auto">
          <a:xfrm>
            <a:off x="5811520" y="3749040"/>
            <a:ext cx="345440" cy="9753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CEC451-CBB6-4FA3-AD46-DCF265CD7C63}"/>
              </a:ext>
            </a:extLst>
          </p:cNvPr>
          <p:cNvSpPr/>
          <p:nvPr/>
        </p:nvSpPr>
        <p:spPr bwMode="auto">
          <a:xfrm>
            <a:off x="7960360" y="3749040"/>
            <a:ext cx="345440" cy="9753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7989B7-E642-4AB4-BA21-7D16D70C117D}"/>
              </a:ext>
            </a:extLst>
          </p:cNvPr>
          <p:cNvSpPr/>
          <p:nvPr/>
        </p:nvSpPr>
        <p:spPr bwMode="auto">
          <a:xfrm>
            <a:off x="5811520" y="4185920"/>
            <a:ext cx="2494280" cy="5384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0AAFBA-981B-4777-9418-C7613A05BA9E}"/>
              </a:ext>
            </a:extLst>
          </p:cNvPr>
          <p:cNvSpPr/>
          <p:nvPr/>
        </p:nvSpPr>
        <p:spPr bwMode="auto">
          <a:xfrm>
            <a:off x="7058660" y="3749040"/>
            <a:ext cx="692475" cy="277935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546D48-7359-4E23-8D4C-36E2A4AA6485}"/>
              </a:ext>
            </a:extLst>
          </p:cNvPr>
          <p:cNvCxnSpPr/>
          <p:nvPr/>
        </p:nvCxnSpPr>
        <p:spPr bwMode="auto">
          <a:xfrm flipH="1">
            <a:off x="5416733" y="4731488"/>
            <a:ext cx="165632" cy="1020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C36ABF-E38E-4E16-B057-F656604137D6}"/>
              </a:ext>
            </a:extLst>
          </p:cNvPr>
          <p:cNvCxnSpPr/>
          <p:nvPr/>
        </p:nvCxnSpPr>
        <p:spPr bwMode="auto">
          <a:xfrm flipH="1">
            <a:off x="7914226" y="4805091"/>
            <a:ext cx="437707" cy="13671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FBDBE8-5058-4B27-8874-4D03B25FF41D}"/>
              </a:ext>
            </a:extLst>
          </p:cNvPr>
          <p:cNvCxnSpPr/>
          <p:nvPr/>
        </p:nvCxnSpPr>
        <p:spPr bwMode="auto">
          <a:xfrm>
            <a:off x="6496493" y="3749040"/>
            <a:ext cx="0" cy="436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8348AE-E423-4617-92EF-608C1DDBB346}"/>
              </a:ext>
            </a:extLst>
          </p:cNvPr>
          <p:cNvCxnSpPr>
            <a:cxnSpLocks/>
          </p:cNvCxnSpPr>
          <p:nvPr/>
        </p:nvCxnSpPr>
        <p:spPr bwMode="auto">
          <a:xfrm>
            <a:off x="2311941" y="4553451"/>
            <a:ext cx="0" cy="14548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9BD086B-D3E8-4C42-830E-6AA3CDA77817}"/>
              </a:ext>
            </a:extLst>
          </p:cNvPr>
          <p:cNvSpPr/>
          <p:nvPr/>
        </p:nvSpPr>
        <p:spPr>
          <a:xfrm>
            <a:off x="64820" y="4980241"/>
            <a:ext cx="1125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B5E"/>
                </a:solidFill>
                <a:latin typeface="+mn-lt"/>
                <a:ea typeface="+mn-ea"/>
              </a:rPr>
              <a:t>1/8 in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C63D51-A120-4F6C-86D7-84DA6F21449E}"/>
              </a:ext>
            </a:extLst>
          </p:cNvPr>
          <p:cNvCxnSpPr/>
          <p:nvPr/>
        </p:nvCxnSpPr>
        <p:spPr bwMode="auto">
          <a:xfrm flipH="1">
            <a:off x="2583712" y="4007554"/>
            <a:ext cx="3703556" cy="12342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5412922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DCDE-4FE0-486D-B08D-8EAA136A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AF7BC-AE4B-47F7-B457-1A89818BD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Inexpensive materials and production</a:t>
            </a:r>
          </a:p>
          <a:p>
            <a:r>
              <a:rPr lang="en-US" sz="3200" dirty="0"/>
              <a:t>&gt; 2 </a:t>
            </a:r>
            <a:r>
              <a:rPr lang="en-US" sz="3200" dirty="0" err="1"/>
              <a:t>sq</a:t>
            </a:r>
            <a:r>
              <a:rPr lang="en-US" sz="3200" dirty="0"/>
              <a:t> inches of plastic</a:t>
            </a:r>
          </a:p>
          <a:p>
            <a:r>
              <a:rPr lang="en-US" sz="3200" dirty="0"/>
              <a:t>Camera ($15)</a:t>
            </a:r>
          </a:p>
          <a:p>
            <a:r>
              <a:rPr lang="en-US" sz="3200" dirty="0"/>
              <a:t>Buzzers ($.40 for 4)</a:t>
            </a:r>
          </a:p>
          <a:p>
            <a:r>
              <a:rPr lang="en-US" sz="3200" dirty="0"/>
              <a:t>Velcro Strips ($1.32 for 4 inches)</a:t>
            </a:r>
          </a:p>
          <a:p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53151-416A-4CC8-BE05-D30714A6C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47E2DB-CE01-4C50-9085-4E3350FA41F0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0299B-A113-4751-9965-89EA091113AC}"/>
              </a:ext>
            </a:extLst>
          </p:cNvPr>
          <p:cNvSpPr txBox="1"/>
          <p:nvPr/>
        </p:nvSpPr>
        <p:spPr>
          <a:xfrm>
            <a:off x="1578610" y="5692914"/>
            <a:ext cx="5834380" cy="70788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B5E"/>
                </a:solidFill>
                <a:latin typeface="+mn-lt"/>
                <a:ea typeface="+mn-ea"/>
              </a:rPr>
              <a:t>Estimated Cost: $100</a:t>
            </a:r>
          </a:p>
        </p:txBody>
      </p:sp>
    </p:spTree>
    <p:extLst>
      <p:ext uri="{BB962C8B-B14F-4D97-AF65-F5344CB8AC3E}">
        <p14:creationId xmlns:p14="http://schemas.microsoft.com/office/powerpoint/2010/main" val="380659492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8132-7F5D-459E-98AC-49AA9DC1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Tracking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FEE81-479C-496C-A8E0-E24055FF9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851" y="2094950"/>
            <a:ext cx="4040188" cy="639762"/>
          </a:xfrm>
        </p:spPr>
        <p:txBody>
          <a:bodyPr/>
          <a:lstStyle/>
          <a:p>
            <a:r>
              <a:rPr lang="en-US" dirty="0"/>
              <a:t>Planar Array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AC0EF0-72C9-4D9B-B2BF-AEE49F6D4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Curved Array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E281F-6F9E-4023-9E9A-35CD7CBAB1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8" name="Content Placeholder 4" descr="A close up of items on a table&#10;&#10;Description automatically generated">
            <a:extLst>
              <a:ext uri="{FF2B5EF4-FFF2-40B4-BE49-F238E27FC236}">
                <a16:creationId xmlns:a16="http://schemas.microsoft.com/office/drawing/2014/main" id="{EDA2FC46-B779-487C-99DB-B25C3813BF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474" r="66876"/>
          <a:stretch/>
        </p:blipFill>
        <p:spPr>
          <a:xfrm>
            <a:off x="255851" y="2852187"/>
            <a:ext cx="1849121" cy="3335805"/>
          </a:xfrm>
          <a:prstGeom prst="rect">
            <a:avLst/>
          </a:prstGeom>
        </p:spPr>
      </p:pic>
      <p:pic>
        <p:nvPicPr>
          <p:cNvPr id="9" name="Content Placeholder 4" descr="A close up of items on a table&#10;&#10;Description automatically generated">
            <a:extLst>
              <a:ext uri="{FF2B5EF4-FFF2-40B4-BE49-F238E27FC236}">
                <a16:creationId xmlns:a16="http://schemas.microsoft.com/office/drawing/2014/main" id="{635094E8-9C24-43AE-A7C4-870622AAE5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74360"/>
          <a:stretch/>
        </p:blipFill>
        <p:spPr>
          <a:xfrm>
            <a:off x="4728580" y="2852187"/>
            <a:ext cx="1849121" cy="3337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DACF81-7305-4232-BD63-0B826D7A4AD2}"/>
              </a:ext>
            </a:extLst>
          </p:cNvPr>
          <p:cNvSpPr txBox="1"/>
          <p:nvPr/>
        </p:nvSpPr>
        <p:spPr>
          <a:xfrm>
            <a:off x="2315474" y="3068320"/>
            <a:ext cx="2308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B5E"/>
                </a:solidFill>
                <a:latin typeface="+mn-lt"/>
                <a:ea typeface="+mn-ea"/>
              </a:rPr>
              <a:t>Holds 4 IR-LEDs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B5E"/>
                </a:solidFill>
                <a:latin typeface="+mn-lt"/>
                <a:ea typeface="+mn-ea"/>
              </a:rPr>
              <a:t>Uniplanar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B5E"/>
                </a:solidFill>
                <a:latin typeface="+mn-lt"/>
                <a:ea typeface="+mn-ea"/>
              </a:rPr>
              <a:t>1 in x 1 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DEE22-0207-4A15-9CBB-2D5B5E680F04}"/>
              </a:ext>
            </a:extLst>
          </p:cNvPr>
          <p:cNvSpPr txBox="1"/>
          <p:nvPr/>
        </p:nvSpPr>
        <p:spPr>
          <a:xfrm>
            <a:off x="6788203" y="3068320"/>
            <a:ext cx="2099946" cy="316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</a:pPr>
            <a:r>
              <a:rPr lang="en-US" sz="2800" dirty="0">
                <a:solidFill>
                  <a:srgbClr val="002B5E"/>
                </a:solidFill>
                <a:latin typeface="+mn-lt"/>
                <a:ea typeface="+mn-ea"/>
              </a:rPr>
              <a:t>Holds 10 IR-LEDs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</a:pPr>
            <a:r>
              <a:rPr lang="en-US" sz="2800" dirty="0">
                <a:solidFill>
                  <a:srgbClr val="002B5E"/>
                </a:solidFill>
                <a:latin typeface="+mn-lt"/>
                <a:ea typeface="+mn-ea"/>
              </a:rPr>
              <a:t>90˚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</a:pPr>
            <a:r>
              <a:rPr lang="en-US" sz="2800" dirty="0">
                <a:solidFill>
                  <a:srgbClr val="002B5E"/>
                </a:solidFill>
                <a:latin typeface="+mn-lt"/>
                <a:ea typeface="+mn-ea"/>
              </a:rPr>
              <a:t>1 in x .5 in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</a:pPr>
            <a:endParaRPr lang="en-US" sz="2800" dirty="0">
              <a:solidFill>
                <a:srgbClr val="002B5E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207612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5A55-E283-4286-B0BA-674576679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FBE05-9869-4C08-849D-14DEA861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Prototype used to do a preliminary study</a:t>
            </a:r>
          </a:p>
          <a:p>
            <a:pPr lvl="1"/>
            <a:r>
              <a:rPr lang="en-US" sz="3200" dirty="0"/>
              <a:t>Blindfolded subjects reach target using buzzer feedback</a:t>
            </a:r>
          </a:p>
          <a:p>
            <a:pPr lvl="1"/>
            <a:r>
              <a:rPr lang="en-US" sz="3200" dirty="0"/>
              <a:t>Guided feedback</a:t>
            </a:r>
          </a:p>
          <a:p>
            <a:endParaRPr lang="en-US" sz="3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25E8B-E4C5-416C-9F71-95133DF71D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EAA17D-FA08-4975-BA78-C80F4D0B4033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A957B0-2D08-40FC-A387-9623AAF64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432096"/>
              </p:ext>
            </p:extLst>
          </p:nvPr>
        </p:nvGraphicFramePr>
        <p:xfrm>
          <a:off x="1971320" y="5288280"/>
          <a:ext cx="5480760" cy="1158240"/>
        </p:xfrm>
        <a:graphic>
          <a:graphicData uri="http://schemas.openxmlformats.org/drawingml/2006/table">
            <a:tbl>
              <a:tblPr firstRow="1" bandRow="1"/>
              <a:tblGrid>
                <a:gridCol w="1938565">
                  <a:extLst>
                    <a:ext uri="{9D8B030D-6E8A-4147-A177-3AD203B41FA5}">
                      <a16:colId xmlns:a16="http://schemas.microsoft.com/office/drawing/2014/main" val="1689047622"/>
                    </a:ext>
                  </a:extLst>
                </a:gridCol>
                <a:gridCol w="1715275">
                  <a:extLst>
                    <a:ext uri="{9D8B030D-6E8A-4147-A177-3AD203B41FA5}">
                      <a16:colId xmlns:a16="http://schemas.microsoft.com/office/drawing/2014/main" val="283218403"/>
                    </a:ext>
                  </a:extLst>
                </a:gridCol>
                <a:gridCol w="1826920">
                  <a:extLst>
                    <a:ext uri="{9D8B030D-6E8A-4147-A177-3AD203B41FA5}">
                      <a16:colId xmlns:a16="http://schemas.microsoft.com/office/drawing/2014/main" val="3307784683"/>
                    </a:ext>
                  </a:extLst>
                </a:gridCol>
              </a:tblGrid>
              <a:tr h="5769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r>
                        <a:rPr lang="en-US" sz="3200" dirty="0"/>
                        <a:t>Strategy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r>
                        <a:rPr lang="en-US" sz="3200" dirty="0"/>
                        <a:t>Guided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Target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446"/>
                  </a:ext>
                </a:extLst>
              </a:tr>
              <a:tr h="5769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r>
                        <a:rPr lang="en-US" sz="3200" dirty="0"/>
                        <a:t>Time (s)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r>
                        <a:rPr lang="en-US" sz="3200" dirty="0">
                          <a:solidFill>
                            <a:srgbClr val="00B050"/>
                          </a:solidFill>
                        </a:rPr>
                        <a:t>16.9</a:t>
                      </a:r>
                      <a:r>
                        <a:rPr lang="en-US" sz="3200" dirty="0"/>
                        <a:t>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735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45005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A40B14-2115-43EF-9C78-87B77B97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96" y="3046492"/>
            <a:ext cx="3998687" cy="2999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5AFD47-9E21-4ECE-803C-FEE605EB3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3"/>
          <a:stretch/>
        </p:blipFill>
        <p:spPr>
          <a:xfrm>
            <a:off x="4288753" y="3043175"/>
            <a:ext cx="4600875" cy="3184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DA4B83-D56D-435A-AE55-C4457874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DC2B8-1DEA-499E-801E-8A02D1232C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95AF7E-3B31-4D9B-8ED7-D677CFD3B451}"/>
              </a:ext>
            </a:extLst>
          </p:cNvPr>
          <p:cNvSpPr txBox="1">
            <a:spLocks/>
          </p:cNvSpPr>
          <p:nvPr/>
        </p:nvSpPr>
        <p:spPr bwMode="auto">
          <a:xfrm rot="21256605">
            <a:off x="2741670" y="5743699"/>
            <a:ext cx="1677475" cy="96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kern="0" dirty="0">
                <a:solidFill>
                  <a:schemeClr val="tx1"/>
                </a:solidFill>
                <a:latin typeface="+mn-lt"/>
              </a:rPr>
              <a:t>Z (mm)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8298AF-8A13-431F-9705-07A8BF40E12D}"/>
              </a:ext>
            </a:extLst>
          </p:cNvPr>
          <p:cNvSpPr txBox="1">
            <a:spLocks/>
          </p:cNvSpPr>
          <p:nvPr/>
        </p:nvSpPr>
        <p:spPr bwMode="auto">
          <a:xfrm rot="3460322">
            <a:off x="220988" y="5178127"/>
            <a:ext cx="1263514" cy="96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kern="0" dirty="0">
                <a:solidFill>
                  <a:schemeClr val="tx1"/>
                </a:solidFill>
                <a:latin typeface="+mn-lt"/>
              </a:rPr>
              <a:t>Y (mm)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4753DA-D5C5-4F5F-9C4C-CD9CF1A29679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391226" y="3161687"/>
            <a:ext cx="1389688" cy="96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48151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3E7E"/>
                </a:solidFill>
                <a:latin typeface="Georgia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kern="0" dirty="0">
                <a:solidFill>
                  <a:schemeClr val="tx1"/>
                </a:solidFill>
                <a:latin typeface="+mn-lt"/>
              </a:rPr>
              <a:t>X (mm)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CCE2F5-3367-4E0F-A5C2-9336FAE2636A}"/>
              </a:ext>
            </a:extLst>
          </p:cNvPr>
          <p:cNvSpPr/>
          <p:nvPr/>
        </p:nvSpPr>
        <p:spPr>
          <a:xfrm>
            <a:off x="787963" y="2120019"/>
            <a:ext cx="3828377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</a:rPr>
              <a:t>Guided Strategy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53441-4CE1-4377-849A-BD2C2A84A8C2}"/>
              </a:ext>
            </a:extLst>
          </p:cNvPr>
          <p:cNvSpPr/>
          <p:nvPr/>
        </p:nvSpPr>
        <p:spPr>
          <a:xfrm>
            <a:off x="4914631" y="1873797"/>
            <a:ext cx="3828377" cy="10772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Georgia"/>
              </a:rPr>
              <a:t>Ung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</a:rPr>
              <a:t>uided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</a:rPr>
              <a:t> Strategy</a:t>
            </a:r>
          </a:p>
        </p:txBody>
      </p:sp>
    </p:spTree>
    <p:extLst>
      <p:ext uri="{BB962C8B-B14F-4D97-AF65-F5344CB8AC3E}">
        <p14:creationId xmlns:p14="http://schemas.microsoft.com/office/powerpoint/2010/main" val="181469986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C445-0DC6-4696-9267-C4CAEA4A3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6E0E4-34B1-4DF1-92F6-133E4197C1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6BB364-725E-4EDB-A7D3-53A4D89B70DD}"/>
              </a:ext>
            </a:extLst>
          </p:cNvPr>
          <p:cNvSpPr txBox="1">
            <a:spLocks/>
          </p:cNvSpPr>
          <p:nvPr/>
        </p:nvSpPr>
        <p:spPr bwMode="auto">
          <a:xfrm>
            <a:off x="244809" y="1595681"/>
            <a:ext cx="8020386" cy="288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7E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7E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7E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E7E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4 buzzers arranged around the finger at 90</a:t>
            </a:r>
            <a:r>
              <a:rPr lang="en-US" kern="0" baseline="30000" dirty="0"/>
              <a:t>˚</a:t>
            </a:r>
            <a:r>
              <a:rPr lang="en-US" kern="0" dirty="0"/>
              <a:t> increments for guidance</a:t>
            </a:r>
          </a:p>
          <a:p>
            <a:pPr>
              <a:lnSpc>
                <a:spcPct val="90000"/>
              </a:lnSpc>
            </a:pPr>
            <a:r>
              <a:rPr lang="en-US" kern="0" dirty="0"/>
              <a:t>Camera Holder: Slit for Velcro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Prevents rotation of camera holder</a:t>
            </a:r>
          </a:p>
          <a:p>
            <a:pPr>
              <a:lnSpc>
                <a:spcPct val="90000"/>
              </a:lnSpc>
            </a:pPr>
            <a:r>
              <a:rPr lang="en-US" kern="0" dirty="0"/>
              <a:t>Array: 10 holes for LEDs 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More accurate location tracking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C0FE50-3DBE-554C-8DD8-F8136BD5C1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8807" y="3429000"/>
            <a:ext cx="2856699" cy="3324438"/>
          </a:xfrm>
          <a:prstGeom prst="roundRect">
            <a:avLst>
              <a:gd name="adj" fmla="val 5170"/>
            </a:avLst>
          </a:prstGeom>
          <a:ln w="50800" cap="sq" cmpd="dbl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76834478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BFA3-AFBB-4E37-9E9F-E4636280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92604-4E43-42B5-B887-E5697D35D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60FBB-2EF7-4486-A0FF-FCF9A85654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F72F6A-28BE-4E9D-A06D-91074D614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258751"/>
              </p:ext>
            </p:extLst>
          </p:nvPr>
        </p:nvGraphicFramePr>
        <p:xfrm>
          <a:off x="389291" y="1493520"/>
          <a:ext cx="8644818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280">
                  <a:extLst>
                    <a:ext uri="{9D8B030D-6E8A-4147-A177-3AD203B41FA5}">
                      <a16:colId xmlns:a16="http://schemas.microsoft.com/office/drawing/2014/main" val="8441876"/>
                    </a:ext>
                  </a:extLst>
                </a:gridCol>
                <a:gridCol w="2039327">
                  <a:extLst>
                    <a:ext uri="{9D8B030D-6E8A-4147-A177-3AD203B41FA5}">
                      <a16:colId xmlns:a16="http://schemas.microsoft.com/office/drawing/2014/main" val="747443791"/>
                    </a:ext>
                  </a:extLst>
                </a:gridCol>
                <a:gridCol w="2361401">
                  <a:extLst>
                    <a:ext uri="{9D8B030D-6E8A-4147-A177-3AD203B41FA5}">
                      <a16:colId xmlns:a16="http://schemas.microsoft.com/office/drawing/2014/main" val="5818159"/>
                    </a:ext>
                  </a:extLst>
                </a:gridCol>
                <a:gridCol w="1851810">
                  <a:extLst>
                    <a:ext uri="{9D8B030D-6E8A-4147-A177-3AD203B41FA5}">
                      <a16:colId xmlns:a16="http://schemas.microsoft.com/office/drawing/2014/main" val="3505260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Finger</a:t>
                      </a:r>
                    </a:p>
                    <a:p>
                      <a:r>
                        <a:rPr lang="en-US" sz="3200" dirty="0"/>
                        <a:t>-Sight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Sonic Canes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AI Glasses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50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Comfort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Less than 1 in</a:t>
                      </a:r>
                      <a:r>
                        <a:rPr lang="en-US" sz="3200" baseline="300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36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3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930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$2500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13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Coordinate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Can track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568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91486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8B36F50-3262-4F5D-A8FA-28DB89E86B8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15156" y="5494343"/>
            <a:ext cx="2504124" cy="13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1759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ED6AA7-4A33-475A-88D7-E8FD4CC5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979" y="1459467"/>
            <a:ext cx="3733482" cy="10905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Future Steps</a:t>
            </a:r>
          </a:p>
        </p:txBody>
      </p:sp>
      <p:sp>
        <p:nvSpPr>
          <p:cNvPr id="8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6A80E3-5396-4923-BADA-A1855D40C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6" r="-4" b="-4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1C189-8D4C-4DBA-AC4B-07712B1B0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382" y="3323121"/>
            <a:ext cx="4582676" cy="2729467"/>
          </a:xfrm>
        </p:spPr>
        <p:txBody>
          <a:bodyPr anchor="ctr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Other haptic techniques</a:t>
            </a:r>
          </a:p>
          <a:p>
            <a:r>
              <a:rPr lang="en-US" dirty="0">
                <a:solidFill>
                  <a:srgbClr val="000000"/>
                </a:solidFill>
              </a:rPr>
              <a:t>Combine with existing applications</a:t>
            </a:r>
          </a:p>
          <a:p>
            <a:r>
              <a:rPr lang="en-US" dirty="0">
                <a:solidFill>
                  <a:srgbClr val="000000"/>
                </a:solidFill>
              </a:rPr>
              <a:t>Computer Vision Software</a:t>
            </a:r>
          </a:p>
          <a:p>
            <a:r>
              <a:rPr lang="en-US" dirty="0">
                <a:solidFill>
                  <a:srgbClr val="000000"/>
                </a:solidFill>
              </a:rPr>
              <a:t>BVA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A5230-3F0C-4274-BB2B-259D16492C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19448" y="6337827"/>
            <a:ext cx="428046" cy="2355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41AF2A7-218C-4AE9-A204-B4F34646CDC0}" type="slidenum">
              <a:rPr lang="en-US" altLang="en-US" sz="825">
                <a:solidFill>
                  <a:srgbClr val="898989"/>
                </a:solidFill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 altLang="en-US" sz="825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7867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D429-03B0-4BB5-A996-14FD791AC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5A590-DBCC-4AB4-A7AB-0182728A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Office of the Provost and Swanson School of Engineering</a:t>
            </a:r>
          </a:p>
          <a:p>
            <a:pPr marL="0" indent="0">
              <a:buNone/>
            </a:pPr>
            <a:r>
              <a:rPr lang="en-US" dirty="0"/>
              <a:t>VIA Laboratory members</a:t>
            </a:r>
          </a:p>
          <a:p>
            <a:pPr marL="0" indent="0">
              <a:buNone/>
            </a:pPr>
            <a:r>
              <a:rPr lang="en-US" dirty="0" err="1"/>
              <a:t>Sossena</a:t>
            </a:r>
            <a:r>
              <a:rPr lang="en-US" dirty="0"/>
              <a:t> Wood and Pitt EXCEL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CFEC-66AE-4676-85B3-61DD1B1A0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411600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1602E4-870E-4F56-A6D3-E7FE7585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101F59-2750-4F23-A4C5-E3330D4C0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EF77B-F45A-429E-AFEC-36F9C7D3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060625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23" y="1029763"/>
            <a:ext cx="8756951" cy="764953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anose="020B0604020202020204" pitchFamily="34" charset="0"/>
              </a:rPr>
              <a:t>3.2 million visually impaired Americans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823" y="2055318"/>
            <a:ext cx="8946177" cy="3772919"/>
          </a:xfrm>
        </p:spPr>
        <p:txBody>
          <a:bodyPr>
            <a:noAutofit/>
          </a:bodyPr>
          <a:lstStyle/>
          <a:p>
            <a:r>
              <a:rPr lang="en-US" sz="3400" b="1" dirty="0">
                <a:cs typeface="Arial" panose="020B0604020202020204" pitchFamily="34" charset="0"/>
              </a:rPr>
              <a:t>37%</a:t>
            </a:r>
            <a:r>
              <a:rPr lang="en-US" sz="3400" dirty="0">
                <a:cs typeface="Arial" panose="020B0604020202020204" pitchFamily="34" charset="0"/>
              </a:rPr>
              <a:t> employment rate</a:t>
            </a:r>
          </a:p>
          <a:p>
            <a:endParaRPr lang="en-US" sz="1050" dirty="0">
              <a:cs typeface="Arial" panose="020B0604020202020204" pitchFamily="34" charset="0"/>
            </a:endParaRPr>
          </a:p>
          <a:p>
            <a:r>
              <a:rPr lang="en-US" sz="3400" dirty="0">
                <a:cs typeface="Arial" panose="020B0604020202020204" pitchFamily="34" charset="0"/>
              </a:rPr>
              <a:t>Current corrective technologies are high cost and inconvenient</a:t>
            </a:r>
          </a:p>
          <a:p>
            <a:pPr lvl="2"/>
            <a:r>
              <a:rPr lang="en-US" sz="3200" dirty="0">
                <a:cs typeface="Arial" panose="020B0604020202020204" pitchFamily="34" charset="0"/>
              </a:rPr>
              <a:t>Sonic Canes - $800</a:t>
            </a:r>
          </a:p>
          <a:p>
            <a:pPr lvl="2"/>
            <a:r>
              <a:rPr lang="en-US" sz="3200" dirty="0">
                <a:cs typeface="Arial" panose="020B0604020202020204" pitchFamily="34" charset="0"/>
              </a:rPr>
              <a:t>AI Glasses - $2500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6257836"/>
            <a:ext cx="86360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Char char="•"/>
              <a:defRPr sz="32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8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•"/>
              <a:defRPr sz="24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–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1200"/>
              </a:spcAft>
              <a:buClr>
                <a:srgbClr val="000000"/>
              </a:buClr>
              <a:buChar char="»"/>
              <a:defRPr sz="2000">
                <a:solidFill>
                  <a:srgbClr val="002B5E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Varma, R et al, “Visual impairment and blindness in adults in the United States: Demographic and Geographic Variations from 2015 to 2050,” JAMA Ophthalmology, DOI:10.1001/jamaophthalmol.2016.1284.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dirty="0">
                <a:hlinkClick r:id="rId3"/>
              </a:rPr>
              <a:t>https://nfb.org/images/nfb/publications/jbir/jbir15/jbir050202.html</a:t>
            </a:r>
            <a:endParaRPr lang="en-US" altLang="en-US" sz="11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69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9" y="820007"/>
            <a:ext cx="8644819" cy="1598074"/>
          </a:xfrm>
        </p:spPr>
        <p:txBody>
          <a:bodyPr/>
          <a:lstStyle/>
          <a:p>
            <a:r>
              <a:rPr lang="en-US" dirty="0"/>
              <a:t>FingerSight, A cheap, convenient assistive technology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9" y="2495549"/>
            <a:ext cx="6328711" cy="3886200"/>
          </a:xfrm>
        </p:spPr>
        <p:txBody>
          <a:bodyPr/>
          <a:lstStyle/>
          <a:p>
            <a:r>
              <a:rPr lang="en-US" dirty="0"/>
              <a:t>The development of FingerSight will successfully assist the visually impaired with guidance </a:t>
            </a:r>
            <a:endParaRPr lang="en-US" sz="3600" dirty="0"/>
          </a:p>
          <a:p>
            <a:pPr lvl="1"/>
            <a:r>
              <a:rPr lang="en-US" sz="3200" dirty="0"/>
              <a:t>Provides guidance through vibrotactile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2FC056-4A6C-40F4-B312-6792045B3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432" y="2296241"/>
            <a:ext cx="2151188" cy="383023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778665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E954-991A-41A0-A790-27A3FD98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7BB2A-098A-435F-BF1A-6E36063B54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2C63DC2-0733-4363-8632-7869EBB0E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530054"/>
              </p:ext>
            </p:extLst>
          </p:nvPr>
        </p:nvGraphicFramePr>
        <p:xfrm>
          <a:off x="416560" y="1727200"/>
          <a:ext cx="8473068" cy="468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AF45919-572B-4D49-99C0-0DC0E7C74EE7}"/>
              </a:ext>
            </a:extLst>
          </p:cNvPr>
          <p:cNvGrpSpPr/>
          <p:nvPr/>
        </p:nvGrpSpPr>
        <p:grpSpPr>
          <a:xfrm rot="13684368">
            <a:off x="4299470" y="3306330"/>
            <a:ext cx="682775" cy="1642247"/>
            <a:chOff x="5990459" y="2097358"/>
            <a:chExt cx="755162" cy="645541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009A52B-720B-4868-83CB-C36D8D00A6B8}"/>
                </a:ext>
              </a:extLst>
            </p:cNvPr>
            <p:cNvSpPr/>
            <p:nvPr/>
          </p:nvSpPr>
          <p:spPr>
            <a:xfrm rot="5400000">
              <a:off x="6045269" y="2042548"/>
              <a:ext cx="645541" cy="75516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Right 4">
              <a:extLst>
                <a:ext uri="{FF2B5EF4-FFF2-40B4-BE49-F238E27FC236}">
                  <a16:creationId xmlns:a16="http://schemas.microsoft.com/office/drawing/2014/main" id="{FD570D65-A371-4A81-976B-1441AB095807}"/>
                </a:ext>
              </a:extLst>
            </p:cNvPr>
            <p:cNvSpPr txBox="1"/>
            <p:nvPr/>
          </p:nvSpPr>
          <p:spPr>
            <a:xfrm>
              <a:off x="6141491" y="2097358"/>
              <a:ext cx="453098" cy="4518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400" kern="12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E84FFF-AD98-4580-A3BC-2915718922AE}"/>
              </a:ext>
            </a:extLst>
          </p:cNvPr>
          <p:cNvSpPr/>
          <p:nvPr/>
        </p:nvSpPr>
        <p:spPr bwMode="auto">
          <a:xfrm>
            <a:off x="122404" y="820007"/>
            <a:ext cx="8889628" cy="6133038"/>
          </a:xfrm>
          <a:custGeom>
            <a:avLst/>
            <a:gdLst>
              <a:gd name="connsiteX0" fmla="*/ 8255364 w 9212476"/>
              <a:gd name="connsiteY0" fmla="*/ 483504 h 6023244"/>
              <a:gd name="connsiteX1" fmla="*/ 5288644 w 9212476"/>
              <a:gd name="connsiteY1" fmla="*/ 371744 h 6023244"/>
              <a:gd name="connsiteX2" fmla="*/ 5054964 w 9212476"/>
              <a:gd name="connsiteY2" fmla="*/ 2098944 h 6023244"/>
              <a:gd name="connsiteX3" fmla="*/ 2911204 w 9212476"/>
              <a:gd name="connsiteY3" fmla="*/ 3419744 h 6023244"/>
              <a:gd name="connsiteX4" fmla="*/ 513444 w 9212476"/>
              <a:gd name="connsiteY4" fmla="*/ 3429904 h 6023244"/>
              <a:gd name="connsiteX5" fmla="*/ 787764 w 9212476"/>
              <a:gd name="connsiteY5" fmla="*/ 5705744 h 6023244"/>
              <a:gd name="connsiteX6" fmla="*/ 8631284 w 9212476"/>
              <a:gd name="connsiteY6" fmla="*/ 5441584 h 6023244"/>
              <a:gd name="connsiteX7" fmla="*/ 8255364 w 9212476"/>
              <a:gd name="connsiteY7" fmla="*/ 483504 h 602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2476" h="6023244">
                <a:moveTo>
                  <a:pt x="8255364" y="483504"/>
                </a:moveTo>
                <a:cubicBezTo>
                  <a:pt x="7698257" y="-361469"/>
                  <a:pt x="5822044" y="102504"/>
                  <a:pt x="5288644" y="371744"/>
                </a:cubicBezTo>
                <a:cubicBezTo>
                  <a:pt x="4755244" y="640984"/>
                  <a:pt x="5451204" y="1590944"/>
                  <a:pt x="5054964" y="2098944"/>
                </a:cubicBezTo>
                <a:cubicBezTo>
                  <a:pt x="4658724" y="2606944"/>
                  <a:pt x="3668124" y="3197917"/>
                  <a:pt x="2911204" y="3419744"/>
                </a:cubicBezTo>
                <a:cubicBezTo>
                  <a:pt x="2154284" y="3641571"/>
                  <a:pt x="867351" y="3048904"/>
                  <a:pt x="513444" y="3429904"/>
                </a:cubicBezTo>
                <a:cubicBezTo>
                  <a:pt x="159537" y="3810904"/>
                  <a:pt x="-565209" y="5370464"/>
                  <a:pt x="787764" y="5705744"/>
                </a:cubicBezTo>
                <a:cubicBezTo>
                  <a:pt x="2140737" y="6041024"/>
                  <a:pt x="7383297" y="6305184"/>
                  <a:pt x="8631284" y="5441584"/>
                </a:cubicBezTo>
                <a:cubicBezTo>
                  <a:pt x="9879271" y="4577984"/>
                  <a:pt x="8812471" y="1328477"/>
                  <a:pt x="8255364" y="483504"/>
                </a:cubicBez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7CC7E4-36F0-4FD3-8D91-15068B83984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235939" y="3262573"/>
            <a:ext cx="2662558" cy="1605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6618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EB9C8-1503-420A-9AF9-C49F75B8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6"/>
                </a:solidFill>
              </a:rPr>
              <a:t>Objective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22ADE-ABD9-454D-80A6-A7CAF0AC4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Book Antiqua" panose="02040602050305030304" pitchFamily="18" charset="0"/>
                <a:cs typeface="Arial"/>
              </a:rPr>
              <a:t>My Goal: </a:t>
            </a:r>
            <a:r>
              <a:rPr lang="en-US" dirty="0">
                <a:latin typeface="+mj-lt"/>
                <a:cs typeface="Arial"/>
              </a:rPr>
              <a:t>To develop a functional prototype of the FingerSight device for experiments</a:t>
            </a:r>
            <a:endParaRPr lang="en-US" dirty="0">
              <a:latin typeface="+mj-lt"/>
            </a:endParaRPr>
          </a:p>
          <a:p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47B92-BF6C-40C9-B44B-C6059E7DD6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8637" y="6033479"/>
            <a:ext cx="58671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41AF2A7-218C-4AE9-A204-B4F34646CDC0}" type="slidenum">
              <a:rPr lang="en-US" altLang="en-US" sz="9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altLang="en-US" sz="9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7734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84CBF-C704-4D5A-B96C-F32B72E4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5884FF-1BB2-4D6F-B4FA-241D9230F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2C85-B3AA-4AAA-BF89-90F7BB46D1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3200" dirty="0"/>
              <a:t>50 mm Camera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PLA Plastic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Velcro Strip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4 buzzers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SolidWorks</a:t>
            </a:r>
          </a:p>
          <a:p>
            <a:pPr>
              <a:lnSpc>
                <a:spcPct val="90000"/>
              </a:lnSpc>
            </a:pPr>
            <a:endParaRPr lang="en-US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55AFD4-DA33-4DC1-B3CC-87FC182EF8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/>
              <a:t>Testing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D7E5FB-8021-4CAD-B2B5-06BAFEC14F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3200" dirty="0"/>
              <a:t>10 Infrared LEDs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Optotrak Certus 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B779B-F407-4808-AF34-E0E942A81E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02142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9950-A35C-4C66-93BC-6E3FD096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Process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AC0D7CD-9D3D-4D8C-AF10-8E2865615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4304642"/>
              </p:ext>
            </p:extLst>
          </p:nvPr>
        </p:nvGraphicFramePr>
        <p:xfrm>
          <a:off x="749300" y="1981200"/>
          <a:ext cx="7924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D929A-906E-43B0-848D-C25FDB84C9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9678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7B576-F2C3-4584-ACB8-5A07A22B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82FA6-0091-484C-96A1-0CDE2BEE7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goal of FingerSight is guidance.</a:t>
            </a:r>
          </a:p>
          <a:p>
            <a:pPr marL="0" indent="0">
              <a:buNone/>
            </a:pPr>
            <a:r>
              <a:rPr lang="en-US" dirty="0"/>
              <a:t>If we see a correlation between x, y, and z criteria, we knew the device was functional. </a:t>
            </a:r>
          </a:p>
          <a:p>
            <a:r>
              <a:rPr lang="en-US" dirty="0"/>
              <a:t>Testing Time: 20 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9FAA9-033F-4F48-9683-26068D7AD6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AF2A7-218C-4AE9-A204-B4F34646CDC0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32272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592906-3059-4350-A86A-FAEB1D26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58" y="4673466"/>
            <a:ext cx="5204792" cy="19504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Comfort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Cost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Coordinates  Control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3DCAFD-7645-4DDA-9CF0-6D7C203CD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425" y="3268815"/>
            <a:ext cx="2950379" cy="15865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Parameters: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1322610"/>
            <a:ext cx="1682850" cy="168284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1" y="2707204"/>
            <a:ext cx="721796" cy="721796"/>
          </a:xfrm>
          <a:prstGeom prst="ellipse">
            <a:avLst/>
          </a:prstGeom>
          <a:solidFill>
            <a:srgbClr val="373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2" y="2603242"/>
            <a:ext cx="220271" cy="220271"/>
          </a:xfrm>
          <a:prstGeom prst="ellipse">
            <a:avLst/>
          </a:prstGeom>
          <a:solidFill>
            <a:srgbClr val="4B9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BD026-F93B-4D22-90D9-4C543CFBFFDF}"/>
              </a:ext>
            </a:extLst>
          </p:cNvPr>
          <p:cNvPicPr/>
          <p:nvPr/>
        </p:nvPicPr>
        <p:blipFill rotWithShape="1">
          <a:blip r:embed="rId3"/>
          <a:srcRect t="6295" r="-1" b="-1"/>
          <a:stretch/>
        </p:blipFill>
        <p:spPr>
          <a:xfrm>
            <a:off x="4183543" y="10"/>
            <a:ext cx="4960458" cy="3532641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1659" y="4673467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4FE15-4F32-4558-AC97-1F3B2776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382" y="6447577"/>
            <a:ext cx="274320" cy="273844"/>
          </a:xfrm>
          <a:prstGeom prst="ellipse">
            <a:avLst/>
          </a:prstGeom>
          <a:solidFill>
            <a:srgbClr val="59595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fld id="{141AF2A7-218C-4AE9-A204-B4F34646CDC0}" type="slidenum">
              <a:rPr lang="en-US" altLang="en-US" sz="700">
                <a:solidFill>
                  <a:srgbClr val="FFFFFF"/>
                </a:solidFill>
                <a:latin typeface="+mn-lt"/>
                <a:ea typeface="+mn-ea"/>
              </a:rPr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t>9</a:t>
            </a:fld>
            <a:endParaRPr lang="en-US" altLang="en-US" sz="700">
              <a:solidFill>
                <a:srgbClr val="FFFFFF"/>
              </a:solidFill>
              <a:latin typeface="+mn-lt"/>
              <a:ea typeface="+mn-ea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D9E708-DCED-41F8-9B27-D48EE12BA1B7}"/>
              </a:ext>
            </a:extLst>
          </p:cNvPr>
          <p:cNvCxnSpPr>
            <a:cxnSpLocks/>
          </p:cNvCxnSpPr>
          <p:nvPr/>
        </p:nvCxnSpPr>
        <p:spPr bwMode="auto">
          <a:xfrm>
            <a:off x="514716" y="4475747"/>
            <a:ext cx="450004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470CD-8A0B-41EC-B4CB-6094C34602C7}"/>
              </a:ext>
            </a:extLst>
          </p:cNvPr>
          <p:cNvSpPr/>
          <p:nvPr/>
        </p:nvSpPr>
        <p:spPr bwMode="auto">
          <a:xfrm>
            <a:off x="5647850" y="4543124"/>
            <a:ext cx="810702" cy="1904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78507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894</Words>
  <Application>Microsoft Office PowerPoint</Application>
  <PresentationFormat>On-screen Show (4:3)</PresentationFormat>
  <Paragraphs>190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Book Antiqua</vt:lpstr>
      <vt:lpstr>Calibri</vt:lpstr>
      <vt:lpstr>Georgia</vt:lpstr>
      <vt:lpstr>Blank Presentation</vt:lpstr>
      <vt:lpstr>FingerSight: A Device for the Blind</vt:lpstr>
      <vt:lpstr>3.2 million visually impaired Americans </vt:lpstr>
      <vt:lpstr>FingerSight, A cheap, convenient assistive technology </vt:lpstr>
      <vt:lpstr>How it works:</vt:lpstr>
      <vt:lpstr>Objective</vt:lpstr>
      <vt:lpstr>Materials</vt:lpstr>
      <vt:lpstr>Design Process</vt:lpstr>
      <vt:lpstr>Success Criteria</vt:lpstr>
      <vt:lpstr>Comfort Cost Coordinates  Control</vt:lpstr>
      <vt:lpstr>Comfort</vt:lpstr>
      <vt:lpstr>Cost</vt:lpstr>
      <vt:lpstr>Coordinate Tracking</vt:lpstr>
      <vt:lpstr>Control</vt:lpstr>
      <vt:lpstr>PowerPoint Presentation</vt:lpstr>
      <vt:lpstr>Final Design</vt:lpstr>
      <vt:lpstr>Success Criteria</vt:lpstr>
      <vt:lpstr>Future Steps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FingerSight: A Device for the Blind</dc:title>
  <dc:creator>Osalie Patterson</dc:creator>
  <cp:lastModifiedBy>Osalie Patterson</cp:lastModifiedBy>
  <cp:revision>1</cp:revision>
  <dcterms:created xsi:type="dcterms:W3CDTF">2019-04-09T00:20:03Z</dcterms:created>
  <dcterms:modified xsi:type="dcterms:W3CDTF">2019-04-09T00:21:37Z</dcterms:modified>
</cp:coreProperties>
</file>